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emf" ContentType="image/x-emf"/>
  <Default Extension="jpg" ContentType="image/jpeg"/>
  <Default Extension="rels" ContentType="application/vnd.openxmlformats-package.relationships+xml"/>
  <Default Extension="tif" ContentType="image/tif"/>
  <Default Extension="png" ContentType="image/png"/>
  <Default Extension="wmf" ContentType="image/x-w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media/image34.tif" ContentType="image/tiff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4" r:id="rId1"/>
  </p:sldMasterIdLst>
  <p:notesMasterIdLst>
    <p:notesMasterId r:id="rId23"/>
  </p:notesMasterIdLst>
  <p:sldIdLst>
    <p:sldId id="283" r:id="rId2"/>
    <p:sldId id="302" r:id="rId3"/>
    <p:sldId id="284" r:id="rId4"/>
    <p:sldId id="300" r:id="rId5"/>
    <p:sldId id="301" r:id="rId6"/>
    <p:sldId id="292" r:id="rId7"/>
    <p:sldId id="296" r:id="rId8"/>
    <p:sldId id="287" r:id="rId9"/>
    <p:sldId id="298" r:id="rId10"/>
    <p:sldId id="288" r:id="rId11"/>
    <p:sldId id="289" r:id="rId12"/>
    <p:sldId id="290" r:id="rId13"/>
    <p:sldId id="294" r:id="rId14"/>
    <p:sldId id="295" r:id="rId15"/>
    <p:sldId id="291" r:id="rId16"/>
    <p:sldId id="297" r:id="rId17"/>
    <p:sldId id="303" r:id="rId18"/>
    <p:sldId id="304" r:id="rId19"/>
    <p:sldId id="305" r:id="rId20"/>
    <p:sldId id="306" r:id="rId21"/>
    <p:sldId id="307" r:id="rId22"/>
  </p:sldIdLst>
  <p:sldSz cx="9144000" cy="6858000" type="screen4x3"/>
  <p:notesSz cx="9144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6383"/>
    <p:restoredTop sz="93692"/>
  </p:normalViewPr>
  <p:slideViewPr>
    <p:cSldViewPr snapToGrid="0" snapToObjects="1">
      <p:cViewPr>
        <p:scale>
          <a:sx n="102" d="100"/>
          <a:sy n="102" d="100"/>
        </p:scale>
        <p:origin x="2000" y="13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25" d="100"/>
        <a:sy n="12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notesMaster" Target="notesMasters/notesMaster1.xml"/><Relationship Id="rId24" Type="http://schemas.openxmlformats.org/officeDocument/2006/relationships/presProps" Target="presProps.xml"/><Relationship Id="rId25" Type="http://schemas.openxmlformats.org/officeDocument/2006/relationships/viewProps" Target="viewProps.xml"/><Relationship Id="rId26" Type="http://schemas.openxmlformats.org/officeDocument/2006/relationships/theme" Target="theme/theme1.xml"/><Relationship Id="rId27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49D059-BCC2-D44B-90C5-47A716C525A5}" type="datetimeFigureOut">
              <a:rPr lang="en-US" smtClean="0"/>
              <a:t>1/22/18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68184E-746E-944C-BA8C-C13819279A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646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BEAUFORT:</a:t>
            </a:r>
          </a:p>
          <a:p>
            <a:r>
              <a:rPr lang="en-US" dirty="0" smtClean="0"/>
              <a:t>OLD</a:t>
            </a:r>
            <a:r>
              <a:rPr lang="en-US" baseline="0" dirty="0" smtClean="0"/>
              <a:t> ice being replaced by FYI over the winter</a:t>
            </a:r>
          </a:p>
          <a:p>
            <a:r>
              <a:rPr lang="en-US" baseline="0" dirty="0" smtClean="0"/>
              <a:t>TOTAL ice loss in July – Oct due to OLD and FYI losses</a:t>
            </a:r>
          </a:p>
          <a:p>
            <a:r>
              <a:rPr lang="en-US" baseline="0" dirty="0" smtClean="0"/>
              <a:t>YNW and FYI+YNW gains in Oct and Nov signaling delayed freeze up.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M’CLURE:</a:t>
            </a:r>
          </a:p>
          <a:p>
            <a:r>
              <a:rPr lang="en-US" dirty="0" smtClean="0"/>
              <a:t>OLD</a:t>
            </a:r>
            <a:r>
              <a:rPr lang="en-US" baseline="0" dirty="0" smtClean="0"/>
              <a:t> ICE losses offset by FYI gains from Jan to Jul</a:t>
            </a:r>
          </a:p>
          <a:p>
            <a:r>
              <a:rPr lang="en-US" baseline="0" dirty="0" smtClean="0"/>
              <a:t>TOTAL ice loss Jul to Oct due mostly to OLD ice losses</a:t>
            </a:r>
          </a:p>
          <a:p>
            <a:r>
              <a:rPr lang="en-US" baseline="0" dirty="0" smtClean="0"/>
              <a:t>OLD ice loss in fall offset by FYI and YNW gains in Oct and Nov signaling delayed freeze up.</a:t>
            </a:r>
          </a:p>
          <a:p>
            <a:endParaRPr lang="en-US" baseline="0" dirty="0" smtClean="0"/>
          </a:p>
          <a:p>
            <a:r>
              <a:rPr lang="en-US" baseline="0" dirty="0" smtClean="0"/>
              <a:t>AMUNDSEN GULF:</a:t>
            </a:r>
          </a:p>
          <a:p>
            <a:r>
              <a:rPr lang="en-US" baseline="0" dirty="0" smtClean="0"/>
              <a:t>Autumn sea ice is changing, TOTAL sea ice loss in Aug-Nov mostly the result of FYI an YNW ice losses in those months</a:t>
            </a:r>
          </a:p>
          <a:p>
            <a:r>
              <a:rPr lang="en-US" baseline="0" smtClean="0"/>
              <a:t>Massive increase in YNW in Nov indicating delayed freeze up.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00372-15D5-544E-9695-D516BCC4DE8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2130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47A6E370-4451-4E3D-BF6C-8BEB62DDEC24}" type="slidenum">
              <a:rPr lang="ru-RU" altLang="en-US" smtClean="0"/>
              <a:pPr/>
              <a:t>8</a:t>
            </a:fld>
            <a:endParaRPr lang="ru-RU" altLang="en-US" smtClean="0"/>
          </a:p>
        </p:txBody>
      </p:sp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65225" y="692150"/>
            <a:ext cx="4611688" cy="3459163"/>
          </a:xfrm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5513" y="4381500"/>
            <a:ext cx="5089525" cy="4151313"/>
          </a:xfrm>
          <a:noFill/>
        </p:spPr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1609961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F06F8E-FA2F-4F75-89FC-6AA31843012D}" type="slidenum">
              <a:rPr lang="nb-NO" smtClean="0"/>
              <a:t>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531168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Single-particle</a:t>
            </a:r>
            <a:r>
              <a:rPr lang="en-US" baseline="0" dirty="0" smtClean="0"/>
              <a:t> dispersion and </a:t>
            </a:r>
            <a:r>
              <a:rPr lang="en-US" baseline="0" dirty="0" err="1" smtClean="0"/>
              <a:t>Lagrangian</a:t>
            </a:r>
            <a:r>
              <a:rPr lang="en-US" baseline="0" dirty="0" smtClean="0"/>
              <a:t> integral timescales. Distinctive scaling laws in the zonal and </a:t>
            </a:r>
            <a:r>
              <a:rPr lang="en-US" baseline="0" dirty="0" err="1" smtClean="0"/>
              <a:t>meridional</a:t>
            </a:r>
            <a:r>
              <a:rPr lang="en-US" baseline="0" dirty="0" smtClean="0"/>
              <a:t> directions based on single-particle statistical analysis in the seasonal ice zone.</a:t>
            </a:r>
          </a:p>
          <a:p>
            <a:endParaRPr lang="en-US" baseline="0" dirty="0" smtClean="0"/>
          </a:p>
          <a:p>
            <a:r>
              <a:rPr lang="en-US" baseline="0" dirty="0" smtClean="0"/>
              <a:t>Two-particle dispersion and eddy diffusivities; distinct scaling laws in the zonal and </a:t>
            </a:r>
            <a:r>
              <a:rPr lang="en-US" baseline="0" dirty="0" err="1" smtClean="0"/>
              <a:t>meridional</a:t>
            </a:r>
            <a:r>
              <a:rPr lang="en-US" baseline="0" dirty="0" smtClean="0"/>
              <a:t> direction for loop and meander reversal events. </a:t>
            </a:r>
          </a:p>
          <a:p>
            <a:endParaRPr lang="en-US" baseline="0" dirty="0" smtClean="0"/>
          </a:p>
          <a:p>
            <a:r>
              <a:rPr lang="en-US" baseline="0" dirty="0" smtClean="0"/>
              <a:t>Temporal scaling maps to identify distinction dynamical regimes.</a:t>
            </a:r>
          </a:p>
          <a:p>
            <a:endParaRPr lang="en-US" baseline="0" dirty="0" smtClean="0"/>
          </a:p>
          <a:p>
            <a:r>
              <a:rPr lang="en-US" baseline="0" dirty="0" smtClean="0"/>
              <a:t>Three particle statistics to quantify sea ice deformation.</a:t>
            </a:r>
          </a:p>
          <a:p>
            <a:endParaRPr lang="en-US" baseline="0" dirty="0" smtClean="0"/>
          </a:p>
          <a:p>
            <a:r>
              <a:rPr lang="en-US" baseline="0" dirty="0" smtClean="0"/>
              <a:t>Lukovich et al. (2011; 2014; 2015; 2017)</a:t>
            </a:r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406B3F5-CECD-5D4D-BB96-4933FDC4CD3C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4641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11116-76B4-4489-9026-CF264413E5E7}" type="slidenum">
              <a:rPr kumimoji="1" lang="ja-JP" altLang="en-US" smtClean="0"/>
              <a:t>11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265951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47A6E370-4451-4E3D-BF6C-8BEB62DDEC24}" type="slidenum">
              <a:rPr lang="ru-RU" altLang="en-US" smtClean="0"/>
              <a:pPr/>
              <a:t>12</a:t>
            </a:fld>
            <a:endParaRPr lang="ru-RU" altLang="en-US" smtClean="0"/>
          </a:p>
        </p:txBody>
      </p:sp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65225" y="692150"/>
            <a:ext cx="4611688" cy="3459163"/>
          </a:xfrm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5513" y="4381500"/>
            <a:ext cx="5089525" cy="4151313"/>
          </a:xfrm>
          <a:noFill/>
        </p:spPr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0976935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Placeholder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2" name="Placeholder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14484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30771F-8F05-D14B-8876-030666D62C08}" type="datetimeFigureOut">
              <a:rPr lang="en-US" smtClean="0"/>
              <a:t>1/22/18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730D4-35EC-7E43-800A-AF3ABB9B877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30771F-8F05-D14B-8876-030666D62C08}" type="datetimeFigureOut">
              <a:rPr lang="en-US" smtClean="0"/>
              <a:t>1/22/18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730D4-35EC-7E43-800A-AF3ABB9B877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30771F-8F05-D14B-8876-030666D62C08}" type="datetimeFigureOut">
              <a:rPr lang="en-US" smtClean="0"/>
              <a:t>1/22/18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730D4-35EC-7E43-800A-AF3ABB9B877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" y="223838"/>
            <a:ext cx="7772400" cy="1143000"/>
          </a:xfrm>
        </p:spPr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61938" y="1582738"/>
            <a:ext cx="3810000" cy="4114800"/>
          </a:xfrm>
        </p:spPr>
        <p:txBody>
          <a:bodyPr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24338" y="1582738"/>
            <a:ext cx="3810000" cy="4114800"/>
          </a:xfrm>
        </p:spPr>
        <p:txBody>
          <a:bodyPr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28745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30771F-8F05-D14B-8876-030666D62C08}" type="datetimeFigureOut">
              <a:rPr lang="en-US" smtClean="0"/>
              <a:t>1/22/18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730D4-35EC-7E43-800A-AF3ABB9B877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30771F-8F05-D14B-8876-030666D62C08}" type="datetimeFigureOut">
              <a:rPr lang="en-US" smtClean="0"/>
              <a:t>1/22/18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730D4-35EC-7E43-800A-AF3ABB9B877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30771F-8F05-D14B-8876-030666D62C08}" type="datetimeFigureOut">
              <a:rPr lang="en-US" smtClean="0"/>
              <a:t>1/22/18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730D4-35EC-7E43-800A-AF3ABB9B877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30771F-8F05-D14B-8876-030666D62C08}" type="datetimeFigureOut">
              <a:rPr lang="en-US" smtClean="0"/>
              <a:t>1/22/18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730D4-35EC-7E43-800A-AF3ABB9B877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30771F-8F05-D14B-8876-030666D62C08}" type="datetimeFigureOut">
              <a:rPr lang="en-US" smtClean="0"/>
              <a:t>1/22/18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730D4-35EC-7E43-800A-AF3ABB9B877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30771F-8F05-D14B-8876-030666D62C08}" type="datetimeFigureOut">
              <a:rPr lang="en-US" smtClean="0"/>
              <a:t>1/22/18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730D4-35EC-7E43-800A-AF3ABB9B877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30771F-8F05-D14B-8876-030666D62C08}" type="datetimeFigureOut">
              <a:rPr lang="en-US" smtClean="0"/>
              <a:t>1/22/18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730D4-35EC-7E43-800A-AF3ABB9B877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30771F-8F05-D14B-8876-030666D62C08}" type="datetimeFigureOut">
              <a:rPr lang="en-US" smtClean="0"/>
              <a:t>1/22/18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730D4-35EC-7E43-800A-AF3ABB9B877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30771F-8F05-D14B-8876-030666D62C08}" type="datetimeFigureOut">
              <a:rPr lang="en-US" smtClean="0"/>
              <a:t>1/22/18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3730D4-35EC-7E43-800A-AF3ABB9B87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7045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tif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4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4" Type="http://schemas.openxmlformats.org/officeDocument/2006/relationships/image" Target="../media/image41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jpeg"/><Relationship Id="rId5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4" Type="http://schemas.openxmlformats.org/officeDocument/2006/relationships/image" Target="../media/image49.emf"/><Relationship Id="rId5" Type="http://schemas.openxmlformats.org/officeDocument/2006/relationships/image" Target="../media/image50.emf"/><Relationship Id="rId6" Type="http://schemas.openxmlformats.org/officeDocument/2006/relationships/image" Target="../media/image51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7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4" Type="http://schemas.openxmlformats.org/officeDocument/2006/relationships/image" Target="../media/image53.png"/><Relationship Id="rId5" Type="http://schemas.openxmlformats.org/officeDocument/2006/relationships/image" Target="../media/image54.jpeg"/><Relationship Id="rId6" Type="http://schemas.openxmlformats.org/officeDocument/2006/relationships/image" Target="../media/image55.png"/><Relationship Id="rId7" Type="http://schemas.openxmlformats.org/officeDocument/2006/relationships/image" Target="../media/image56.png"/><Relationship Id="rId8" Type="http://schemas.openxmlformats.org/officeDocument/2006/relationships/image" Target="../media/image57.png"/><Relationship Id="rId9" Type="http://schemas.openxmlformats.org/officeDocument/2006/relationships/image" Target="../media/image58.png"/><Relationship Id="rId10" Type="http://schemas.openxmlformats.org/officeDocument/2006/relationships/image" Target="../media/image59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4" Type="http://schemas.openxmlformats.org/officeDocument/2006/relationships/image" Target="../media/image62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0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jpeg"/><Relationship Id="rId5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0.wmf"/><Relationship Id="rId3" Type="http://schemas.openxmlformats.org/officeDocument/2006/relationships/image" Target="../media/image6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4" Type="http://schemas.openxmlformats.org/officeDocument/2006/relationships/image" Target="../media/image65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0.w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Relationship Id="rId3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Relationship Id="rId3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Relationship Id="rId3" Type="http://schemas.openxmlformats.org/officeDocument/2006/relationships/image" Target="../media/image10.t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6" Type="http://schemas.openxmlformats.org/officeDocument/2006/relationships/image" Target="../media/image14.jpeg"/><Relationship Id="rId7" Type="http://schemas.openxmlformats.org/officeDocument/2006/relationships/image" Target="../media/image15.png"/><Relationship Id="rId8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4" Type="http://schemas.openxmlformats.org/officeDocument/2006/relationships/image" Target="../media/image19.png"/><Relationship Id="rId5" Type="http://schemas.openxmlformats.org/officeDocument/2006/relationships/image" Target="../media/image20.jpeg"/><Relationship Id="rId6" Type="http://schemas.openxmlformats.org/officeDocument/2006/relationships/image" Target="../media/image21.tiff"/><Relationship Id="rId7" Type="http://schemas.openxmlformats.org/officeDocument/2006/relationships/image" Target="../media/image22.tif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5" Type="http://schemas.openxmlformats.org/officeDocument/2006/relationships/image" Target="../media/image27.png"/><Relationship Id="rId6" Type="http://schemas.openxmlformats.org/officeDocument/2006/relationships/image" Target="../media/image28.png"/><Relationship Id="rId7" Type="http://schemas.openxmlformats.org/officeDocument/2006/relationships/image" Target="../media/image29.png"/><Relationship Id="rId8" Type="http://schemas.openxmlformats.org/officeDocument/2006/relationships/image" Target="../media/image30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438650" y="1034769"/>
            <a:ext cx="4535008" cy="2178331"/>
          </a:xfrm>
        </p:spPr>
        <p:txBody>
          <a:bodyPr>
            <a:noAutofit/>
          </a:bodyPr>
          <a:lstStyle/>
          <a:p>
            <a:r>
              <a:rPr lang="en-US" sz="2400" i="1" dirty="0" smtClean="0"/>
              <a:t>CEOS contributions to ASP</a:t>
            </a:r>
            <a:br>
              <a:rPr lang="en-US" sz="2400" i="1" dirty="0" smtClean="0"/>
            </a:br>
            <a:r>
              <a:rPr lang="en-US" sz="2000" i="1" dirty="0"/>
              <a:t/>
            </a:r>
            <a:br>
              <a:rPr lang="en-US" sz="2000" i="1" dirty="0"/>
            </a:br>
            <a:endParaRPr lang="en-CA" sz="1100" i="1" dirty="0"/>
          </a:p>
        </p:txBody>
      </p:sp>
      <p:pic>
        <p:nvPicPr>
          <p:cNvPr id="4" name="Picture 3" descr="Picture1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4386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75027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" y="-30162"/>
            <a:ext cx="8763322" cy="11430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Sea Ice Motion modelling </a:t>
            </a:r>
            <a:r>
              <a:rPr lang="mr-IN" sz="2400" dirty="0" smtClean="0"/>
              <a:t>–</a:t>
            </a:r>
            <a:r>
              <a:rPr lang="en-US" sz="2400" dirty="0" smtClean="0"/>
              <a:t> Statistical dynamics (</a:t>
            </a:r>
            <a:r>
              <a:rPr lang="en-US" sz="2400" dirty="0" err="1" smtClean="0"/>
              <a:t>Lukovich</a:t>
            </a:r>
            <a:r>
              <a:rPr lang="en-US" sz="2400" dirty="0" smtClean="0"/>
              <a:t>)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7105" t="6310" r="8698" b="5888"/>
          <a:stretch/>
        </p:blipFill>
        <p:spPr>
          <a:xfrm>
            <a:off x="787401" y="1257399"/>
            <a:ext cx="2666250" cy="2520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56024" y="1257399"/>
            <a:ext cx="4564448" cy="2520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7150" y="951111"/>
            <a:ext cx="40068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564B3C"/>
                </a:solidFill>
              </a:rPr>
              <a:t> </a:t>
            </a:r>
            <a:r>
              <a:rPr lang="en-US" sz="1600" dirty="0" smtClean="0">
                <a:solidFill>
                  <a:srgbClr val="564B3C"/>
                </a:solidFill>
              </a:rPr>
              <a:t>Zonal and </a:t>
            </a:r>
            <a:r>
              <a:rPr lang="en-US" sz="1600" dirty="0" err="1" smtClean="0">
                <a:solidFill>
                  <a:srgbClr val="564B3C"/>
                </a:solidFill>
              </a:rPr>
              <a:t>meridional</a:t>
            </a:r>
            <a:r>
              <a:rPr lang="en-US" sz="1600" dirty="0" smtClean="0">
                <a:solidFill>
                  <a:srgbClr val="564B3C"/>
                </a:solidFill>
              </a:rPr>
              <a:t> absolute dispersion</a:t>
            </a:r>
            <a:endParaRPr lang="en-US" sz="1600" dirty="0">
              <a:solidFill>
                <a:srgbClr val="564B3C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924300" y="918845"/>
            <a:ext cx="50502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564B3C"/>
                </a:solidFill>
              </a:rPr>
              <a:t>Zonal and </a:t>
            </a:r>
            <a:r>
              <a:rPr lang="en-US" sz="1600" dirty="0" err="1" smtClean="0">
                <a:solidFill>
                  <a:srgbClr val="564B3C"/>
                </a:solidFill>
              </a:rPr>
              <a:t>meridional</a:t>
            </a:r>
            <a:r>
              <a:rPr lang="en-US" sz="1600" dirty="0" smtClean="0">
                <a:solidFill>
                  <a:srgbClr val="564B3C"/>
                </a:solidFill>
              </a:rPr>
              <a:t> relative dispersion and diffusivities</a:t>
            </a:r>
            <a:endParaRPr lang="en-US" sz="1600" dirty="0">
              <a:solidFill>
                <a:srgbClr val="564B3C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l="3194" r="1853"/>
          <a:stretch/>
        </p:blipFill>
        <p:spPr>
          <a:xfrm>
            <a:off x="4578011" y="3978000"/>
            <a:ext cx="4242461" cy="2880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256024" y="3777399"/>
            <a:ext cx="50502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564B3C"/>
                </a:solidFill>
              </a:rPr>
              <a:t>Differential kinematic parameters</a:t>
            </a:r>
            <a:endParaRPr lang="en-US" sz="1600" dirty="0">
              <a:solidFill>
                <a:srgbClr val="564B3C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-63500" y="3760522"/>
            <a:ext cx="50502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564B3C"/>
                </a:solidFill>
              </a:rPr>
              <a:t>Temporal scaling maps</a:t>
            </a:r>
            <a:endParaRPr lang="en-US" sz="1600" dirty="0">
              <a:solidFill>
                <a:srgbClr val="564B3C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04" t="1006" r="9076" b="6910"/>
          <a:stretch/>
        </p:blipFill>
        <p:spPr>
          <a:xfrm>
            <a:off x="267272" y="4115953"/>
            <a:ext cx="4103052" cy="25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572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9259" y="1988840"/>
            <a:ext cx="4558174" cy="2778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テキスト ボックス 1"/>
          <p:cNvSpPr txBox="1"/>
          <p:nvPr/>
        </p:nvSpPr>
        <p:spPr>
          <a:xfrm>
            <a:off x="136391" y="41467"/>
            <a:ext cx="8862876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CA" altLang="ja-JP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Arctic </a:t>
            </a:r>
            <a:r>
              <a:rPr lang="mr-IN" altLang="ja-JP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en-CA" altLang="ja-JP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low latitude climate coupling (</a:t>
            </a:r>
            <a:r>
              <a:rPr lang="en-CA" altLang="ja-JP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Ogi</a:t>
            </a:r>
            <a:r>
              <a:rPr lang="en-CA" altLang="ja-JP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et al.)</a:t>
            </a:r>
            <a:endParaRPr lang="en-CA" altLang="ja-JP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kumimoji="1" lang="en-US" altLang="ja-JP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Using Greenland station temperatures (</a:t>
            </a:r>
            <a:r>
              <a:rPr kumimoji="1" lang="en-US" altLang="ja-JP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GrSTs</a:t>
            </a:r>
            <a:r>
              <a:rPr kumimoji="1" lang="en-US" altLang="ja-JP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from coastal Greenland and sea ice extent (SIE) in the marginal seas surrounding Greenland (Baffin Bay, Greenland Sea and Kara-Barents Sea) we look at the relationship between these variables and the atmospheric circulation patterns that foster these relationships.</a:t>
            </a:r>
            <a:endParaRPr kumimoji="1" lang="ja-JP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046970"/>
            <a:ext cx="4387921" cy="2628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台形 5"/>
          <p:cNvSpPr/>
          <p:nvPr/>
        </p:nvSpPr>
        <p:spPr>
          <a:xfrm rot="1969719">
            <a:off x="888912" y="2192766"/>
            <a:ext cx="897405" cy="2306073"/>
          </a:xfrm>
          <a:prstGeom prst="trapezoid">
            <a:avLst/>
          </a:prstGeom>
          <a:solidFill>
            <a:srgbClr val="F616D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台形 7"/>
          <p:cNvSpPr>
            <a:spLocks noChangeAspect="1"/>
          </p:cNvSpPr>
          <p:nvPr/>
        </p:nvSpPr>
        <p:spPr>
          <a:xfrm rot="19859071">
            <a:off x="1831861" y="2600122"/>
            <a:ext cx="2466858" cy="1233405"/>
          </a:xfrm>
          <a:prstGeom prst="trapezoid">
            <a:avLst/>
          </a:prstGeom>
          <a:solidFill>
            <a:srgbClr val="F616D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環状矢印 11"/>
          <p:cNvSpPr/>
          <p:nvPr/>
        </p:nvSpPr>
        <p:spPr>
          <a:xfrm rot="8979008">
            <a:off x="2459307" y="2372349"/>
            <a:ext cx="1211968" cy="1669060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6698143"/>
              <a:gd name="adj5" fmla="val 9358"/>
            </a:avLst>
          </a:prstGeom>
          <a:solidFill>
            <a:schemeClr val="bg1">
              <a:lumMod val="50000"/>
              <a:alpha val="49000"/>
            </a:schemeClr>
          </a:solidFill>
          <a:ln>
            <a:solidFill>
              <a:schemeClr val="bg1">
                <a:lumMod val="50000"/>
              </a:schemeClr>
            </a:solidFill>
          </a:ln>
          <a:scene3d>
            <a:camera prst="orthographicFront">
              <a:rot lat="0" lon="108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4400" dirty="0">
              <a:solidFill>
                <a:srgbClr val="FF0000"/>
              </a:solidFill>
            </a:endParaRPr>
          </a:p>
        </p:txBody>
      </p:sp>
      <p:sp>
        <p:nvSpPr>
          <p:cNvPr id="13" name="正方形/長方形 12"/>
          <p:cNvSpPr/>
          <p:nvPr/>
        </p:nvSpPr>
        <p:spPr>
          <a:xfrm>
            <a:off x="621117" y="2947029"/>
            <a:ext cx="995301" cy="672075"/>
          </a:xfrm>
          <a:prstGeom prst="rect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 smtClean="0">
                <a:solidFill>
                  <a:schemeClr val="tx1"/>
                </a:solidFill>
              </a:rPr>
              <a:t>NAO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14" name="正方形/長方形 13"/>
          <p:cNvSpPr/>
          <p:nvPr/>
        </p:nvSpPr>
        <p:spPr>
          <a:xfrm>
            <a:off x="2919126" y="2852936"/>
            <a:ext cx="40107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4000" dirty="0">
                <a:solidFill>
                  <a:schemeClr val="bg2">
                    <a:lumMod val="25000"/>
                  </a:schemeClr>
                </a:solidFill>
              </a:rPr>
              <a:t>L</a:t>
            </a:r>
            <a:endParaRPr lang="ja-JP" altLang="en-US" sz="40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4" name="正方形/長方形 3"/>
          <p:cNvSpPr/>
          <p:nvPr/>
        </p:nvSpPr>
        <p:spPr>
          <a:xfrm>
            <a:off x="683568" y="1762577"/>
            <a:ext cx="3312368" cy="3561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400" dirty="0" smtClean="0">
                <a:solidFill>
                  <a:schemeClr val="tx1"/>
                </a:solidFill>
              </a:rPr>
              <a:t>Winter</a:t>
            </a:r>
            <a:endParaRPr kumimoji="1" lang="ja-JP" altLang="en-US" sz="2400" dirty="0">
              <a:solidFill>
                <a:schemeClr val="tx1"/>
              </a:solidFill>
            </a:endParaRPr>
          </a:p>
        </p:txBody>
      </p:sp>
      <p:sp>
        <p:nvSpPr>
          <p:cNvPr id="17" name="正方形/長方形 16"/>
          <p:cNvSpPr/>
          <p:nvPr/>
        </p:nvSpPr>
        <p:spPr>
          <a:xfrm>
            <a:off x="5046364" y="1754001"/>
            <a:ext cx="3312368" cy="3733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400" dirty="0" smtClean="0">
                <a:solidFill>
                  <a:schemeClr val="tx1"/>
                </a:solidFill>
              </a:rPr>
              <a:t>Summer</a:t>
            </a:r>
          </a:p>
        </p:txBody>
      </p:sp>
      <p:sp>
        <p:nvSpPr>
          <p:cNvPr id="18" name="正方形/長方形 17"/>
          <p:cNvSpPr/>
          <p:nvPr/>
        </p:nvSpPr>
        <p:spPr>
          <a:xfrm>
            <a:off x="4719260" y="2118745"/>
            <a:ext cx="4126926" cy="2556334"/>
          </a:xfrm>
          <a:prstGeom prst="rect">
            <a:avLst/>
          </a:prstGeom>
          <a:solidFill>
            <a:srgbClr val="F616D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9" name="正方形/長方形 18"/>
          <p:cNvSpPr/>
          <p:nvPr/>
        </p:nvSpPr>
        <p:spPr>
          <a:xfrm>
            <a:off x="5940152" y="3072505"/>
            <a:ext cx="1894693" cy="546599"/>
          </a:xfrm>
          <a:prstGeom prst="rect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 smtClean="0">
                <a:solidFill>
                  <a:schemeClr val="tx1"/>
                </a:solidFill>
              </a:rPr>
              <a:t>Summer AO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16" name="正方形/長方形 15"/>
          <p:cNvSpPr/>
          <p:nvPr/>
        </p:nvSpPr>
        <p:spPr>
          <a:xfrm>
            <a:off x="35496" y="4599579"/>
            <a:ext cx="881069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Tx/>
              <a:buChar char="-"/>
            </a:pPr>
            <a:r>
              <a:rPr lang="en-US" altLang="ja-JP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winter </a:t>
            </a:r>
            <a:r>
              <a:rPr lang="en-US" altLang="ja-JP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GrSTs</a:t>
            </a:r>
            <a:r>
              <a:rPr lang="en-US" altLang="ja-JP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and SIEs in the west side of Greenland are associated with the winter NAO.</a:t>
            </a:r>
          </a:p>
          <a:p>
            <a:pPr marL="285750" indent="-285750" algn="just">
              <a:buFontTx/>
              <a:buChar char="-"/>
            </a:pPr>
            <a:r>
              <a:rPr lang="en-US" altLang="ja-JP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winter </a:t>
            </a:r>
            <a:r>
              <a:rPr lang="en-US" altLang="ja-JP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GrSTs</a:t>
            </a:r>
            <a:r>
              <a:rPr lang="en-US" altLang="ja-JP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and SIEs in the east side of Greenland are </a:t>
            </a:r>
            <a:r>
              <a:rPr lang="en-US" altLang="ja-JP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characterised</a:t>
            </a:r>
            <a:r>
              <a:rPr lang="en-US" altLang="ja-JP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by cyclonic circulation over the Greenland Sea and Barents Sea.</a:t>
            </a:r>
          </a:p>
          <a:p>
            <a:pPr marL="285750" indent="-285750" algn="just">
              <a:buFontTx/>
              <a:buChar char="-"/>
            </a:pPr>
            <a:endParaRPr lang="en-US" altLang="ja-JP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Tx/>
              <a:buChar char="-"/>
            </a:pPr>
            <a:r>
              <a:rPr lang="en-US" altLang="ja-JP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summer AO influences the summer </a:t>
            </a:r>
            <a:r>
              <a:rPr lang="en-US" altLang="ja-JP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GrSTs</a:t>
            </a:r>
            <a:r>
              <a:rPr lang="en-US" altLang="ja-JP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and SIEs.</a:t>
            </a:r>
            <a:endParaRPr lang="ja-JP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正方形/長方形 2"/>
          <p:cNvSpPr/>
          <p:nvPr/>
        </p:nvSpPr>
        <p:spPr>
          <a:xfrm>
            <a:off x="1510081" y="6353905"/>
            <a:ext cx="641835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CA" altLang="ja-JP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Ogi</a:t>
            </a:r>
            <a:r>
              <a:rPr lang="en-CA" altLang="ja-JP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M., S. </a:t>
            </a:r>
            <a:r>
              <a:rPr lang="en-CA" altLang="ja-JP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Rysgaard</a:t>
            </a:r>
            <a:r>
              <a:rPr lang="en-CA" altLang="ja-JP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D.G. Barber (</a:t>
            </a:r>
            <a:r>
              <a:rPr lang="en-CA" altLang="ja-JP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2016</a:t>
            </a:r>
            <a:r>
              <a:rPr lang="en-CA" altLang="ja-JP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 </a:t>
            </a:r>
            <a:r>
              <a:rPr lang="en-CA" altLang="ja-JP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Tellus</a:t>
            </a:r>
            <a:r>
              <a:rPr lang="en-CA" altLang="ja-JP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altLang="ja-JP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A, 68, </a:t>
            </a:r>
            <a:r>
              <a:rPr lang="en-CA" altLang="ja-JP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31971</a:t>
            </a:r>
            <a:r>
              <a:rPr lang="en-US" altLang="ja-JP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ja-JP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6484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2" name="Picture 279" descr="DSCF843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5400000">
            <a:off x="5083232" y="3113117"/>
            <a:ext cx="4159135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3" name="Text Box 269"/>
          <p:cNvSpPr txBox="1">
            <a:spLocks noChangeArrowheads="1"/>
          </p:cNvSpPr>
          <p:nvPr/>
        </p:nvSpPr>
        <p:spPr bwMode="auto">
          <a:xfrm>
            <a:off x="5215467" y="2506749"/>
            <a:ext cx="3962400" cy="2523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lnSpc>
                <a:spcPct val="80000"/>
              </a:lnSpc>
            </a:pPr>
            <a:r>
              <a:rPr lang="en-CA" altLang="en-US" sz="1300" b="0" i="0" dirty="0">
                <a:latin typeface="Arial" charset="0"/>
              </a:rPr>
              <a:t>M</a:t>
            </a:r>
            <a:r>
              <a:rPr lang="en-CA" altLang="en-US" sz="1300" b="0" i="0" dirty="0" smtClean="0">
                <a:latin typeface="Arial" charset="0"/>
              </a:rPr>
              <a:t>ooring</a:t>
            </a:r>
            <a:r>
              <a:rPr lang="en-US" altLang="en-US" sz="1300" b="0" i="0" dirty="0" smtClean="0">
                <a:latin typeface="Arial" charset="0"/>
              </a:rPr>
              <a:t> </a:t>
            </a:r>
            <a:r>
              <a:rPr lang="en-US" altLang="en-US" sz="1300" b="0" i="0" dirty="0">
                <a:latin typeface="Arial" charset="0"/>
              </a:rPr>
              <a:t>recovery in </a:t>
            </a:r>
            <a:r>
              <a:rPr lang="en-US" altLang="en-US" sz="1300" b="0" i="0" dirty="0" smtClean="0">
                <a:latin typeface="Arial" charset="0"/>
              </a:rPr>
              <a:t>YS, May </a:t>
            </a:r>
            <a:r>
              <a:rPr lang="en-US" altLang="en-US" sz="1300" b="0" i="0" dirty="0">
                <a:latin typeface="Arial" charset="0"/>
              </a:rPr>
              <a:t>2014</a:t>
            </a:r>
          </a:p>
        </p:txBody>
      </p:sp>
      <p:sp>
        <p:nvSpPr>
          <p:cNvPr id="284" name="Text Box 267"/>
          <p:cNvSpPr txBox="1">
            <a:spLocks noChangeArrowheads="1"/>
          </p:cNvSpPr>
          <p:nvPr/>
        </p:nvSpPr>
        <p:spPr bwMode="auto">
          <a:xfrm>
            <a:off x="6797146" y="6388886"/>
            <a:ext cx="209708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en-US" altLang="en-US" sz="1200" b="0" dirty="0">
                <a:latin typeface="Arial" charset="0"/>
              </a:rPr>
              <a:t>Credits: I. Dmitrenko</a:t>
            </a:r>
          </a:p>
        </p:txBody>
      </p:sp>
      <p:sp>
        <p:nvSpPr>
          <p:cNvPr id="285" name="Text Box 269"/>
          <p:cNvSpPr txBox="1">
            <a:spLocks noChangeArrowheads="1"/>
          </p:cNvSpPr>
          <p:nvPr/>
        </p:nvSpPr>
        <p:spPr bwMode="auto">
          <a:xfrm>
            <a:off x="228600" y="76200"/>
            <a:ext cx="8991600" cy="313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lnSpc>
                <a:spcPct val="80000"/>
              </a:lnSpc>
            </a:pPr>
            <a:r>
              <a:rPr lang="en-CA" altLang="en-US" b="1" i="0" dirty="0" smtClean="0">
                <a:latin typeface="Arial" charset="0"/>
              </a:rPr>
              <a:t>Polynya-induced circulation in Greenland fjord</a:t>
            </a:r>
            <a:r>
              <a:rPr lang="ru-RU" altLang="en-US" b="1" i="0" dirty="0" smtClean="0">
                <a:latin typeface="Arial" charset="0"/>
              </a:rPr>
              <a:t> </a:t>
            </a:r>
            <a:r>
              <a:rPr lang="en-CA" altLang="en-US" b="1" i="0" dirty="0" smtClean="0">
                <a:latin typeface="Arial" charset="0"/>
              </a:rPr>
              <a:t>Young Sound (YS),  2013-14</a:t>
            </a:r>
            <a:endParaRPr lang="en-US" altLang="en-US" b="1" i="0" dirty="0">
              <a:latin typeface="Arial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069174" y="339556"/>
            <a:ext cx="4017435" cy="20159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1250" b="0" i="0" dirty="0">
                <a:latin typeface="Arial" panose="020B0604020202020204" pitchFamily="34" charset="0"/>
                <a:cs typeface="Arial" panose="020B0604020202020204" pitchFamily="34" charset="0"/>
              </a:rPr>
              <a:t>In this </a:t>
            </a:r>
            <a:r>
              <a:rPr lang="en-CA" sz="1250" b="0" i="0" dirty="0" smtClean="0">
                <a:latin typeface="Arial" panose="020B0604020202020204" pitchFamily="34" charset="0"/>
                <a:cs typeface="Arial" panose="020B0604020202020204" pitchFamily="34" charset="0"/>
              </a:rPr>
              <a:t>CERC study we </a:t>
            </a:r>
            <a:r>
              <a:rPr lang="en-CA" sz="1250" b="0" i="0" dirty="0">
                <a:latin typeface="Arial" panose="020B0604020202020204" pitchFamily="34" charset="0"/>
                <a:cs typeface="Arial" panose="020B0604020202020204" pitchFamily="34" charset="0"/>
              </a:rPr>
              <a:t>show that the polynya, created by wind forcing over the </a:t>
            </a:r>
            <a:r>
              <a:rPr lang="en-CA" sz="1250" b="0" i="0" dirty="0" smtClean="0">
                <a:latin typeface="Arial" panose="020B0604020202020204" pitchFamily="34" charset="0"/>
                <a:cs typeface="Arial" panose="020B0604020202020204" pitchFamily="34" charset="0"/>
              </a:rPr>
              <a:t>mouth of the YS facilitates </a:t>
            </a:r>
            <a:r>
              <a:rPr lang="en-CA" sz="1250" b="0" i="0" dirty="0">
                <a:latin typeface="Arial" panose="020B0604020202020204" pitchFamily="34" charset="0"/>
                <a:cs typeface="Arial" panose="020B0604020202020204" pitchFamily="34" charset="0"/>
              </a:rPr>
              <a:t>water </a:t>
            </a:r>
            <a:r>
              <a:rPr lang="en-CA" sz="1250" b="0" i="0" dirty="0" smtClean="0">
                <a:latin typeface="Arial" panose="020B0604020202020204" pitchFamily="34" charset="0"/>
                <a:cs typeface="Arial" panose="020B0604020202020204" pitchFamily="34" charset="0"/>
              </a:rPr>
              <a:t>circulation in </a:t>
            </a:r>
            <a:r>
              <a:rPr lang="en-CA" sz="1250" b="0" i="0" dirty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CA" sz="1250" b="0" i="0" dirty="0" err="1">
                <a:latin typeface="Arial" panose="020B0604020202020204" pitchFamily="34" charset="0"/>
                <a:cs typeface="Arial" panose="020B0604020202020204" pitchFamily="34" charset="0"/>
              </a:rPr>
              <a:t>landfast</a:t>
            </a:r>
            <a:r>
              <a:rPr lang="en-CA" sz="1250" b="0" i="0" dirty="0">
                <a:latin typeface="Arial" panose="020B0604020202020204" pitchFamily="34" charset="0"/>
                <a:cs typeface="Arial" panose="020B0604020202020204" pitchFamily="34" charset="0"/>
              </a:rPr>
              <a:t> ice-covered </a:t>
            </a:r>
            <a:r>
              <a:rPr lang="en-CA" sz="1250" b="0" i="0" dirty="0" smtClean="0">
                <a:latin typeface="Arial" panose="020B0604020202020204" pitchFamily="34" charset="0"/>
                <a:cs typeface="Arial" panose="020B0604020202020204" pitchFamily="34" charset="0"/>
              </a:rPr>
              <a:t>fjord. P</a:t>
            </a:r>
            <a:r>
              <a:rPr lang="en-US" sz="1250" b="0" i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olynya</a:t>
            </a:r>
            <a:r>
              <a:rPr lang="en-US" sz="1250" b="0" i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50" b="0" i="0" dirty="0">
                <a:latin typeface="Arial" panose="020B0604020202020204" pitchFamily="34" charset="0"/>
                <a:cs typeface="Arial" panose="020B0604020202020204" pitchFamily="34" charset="0"/>
              </a:rPr>
              <a:t>openings’ </a:t>
            </a:r>
            <a:r>
              <a:rPr lang="en-US" sz="1250" b="0" i="0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250" b="0" i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250" b="0" i="0" dirty="0" smtClean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CA" sz="1250" b="0" i="0" dirty="0" smtClean="0">
                <a:latin typeface="Arial" panose="020B0604020202020204" pitchFamily="34" charset="0"/>
                <a:cs typeface="Arial" panose="020B0604020202020204" pitchFamily="34" charset="0"/>
              </a:rPr>
              <a:t>strongly impact </a:t>
            </a:r>
            <a:r>
              <a:rPr lang="en-US" sz="1250" b="0" i="0" dirty="0" smtClean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1250" b="0" i="0" dirty="0">
                <a:latin typeface="Arial" panose="020B0604020202020204" pitchFamily="34" charset="0"/>
                <a:cs typeface="Arial" panose="020B0604020202020204" pitchFamily="34" charset="0"/>
              </a:rPr>
              <a:t>fjord water dynamics </a:t>
            </a:r>
            <a:r>
              <a:rPr lang="en-US" sz="1250" b="0" i="0" dirty="0" smtClean="0">
                <a:latin typeface="Arial" panose="020B0604020202020204" pitchFamily="34" charset="0"/>
                <a:cs typeface="Arial" panose="020B0604020202020204" pitchFamily="34" charset="0"/>
              </a:rPr>
              <a:t>ventilating the fjord (</a:t>
            </a:r>
            <a:r>
              <a:rPr lang="en-CA" sz="1250" dirty="0" smtClean="0">
                <a:latin typeface="Arial" panose="020B0604020202020204" pitchFamily="34" charset="0"/>
                <a:cs typeface="Arial" panose="020B0604020202020204" pitchFamily="34" charset="0"/>
              </a:rPr>
              <a:t>Dmitrenko et al., 2015</a:t>
            </a:r>
            <a:r>
              <a:rPr lang="en-CA" sz="1250" b="0" i="0" dirty="0" smtClean="0">
                <a:latin typeface="Arial" panose="020B0604020202020204" pitchFamily="34" charset="0"/>
                <a:cs typeface="Arial" panose="020B0604020202020204" pitchFamily="34" charset="0"/>
              </a:rPr>
              <a:t>), (ii) intensify </a:t>
            </a:r>
            <a:r>
              <a:rPr lang="en-CA" sz="1250" b="0" i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CA" sz="1250" b="0" i="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ocean-to-ice heat </a:t>
            </a:r>
            <a:r>
              <a:rPr lang="en-CA" sz="1250" b="0" i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flux (</a:t>
            </a:r>
            <a:r>
              <a:rPr lang="en-CA" sz="125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Kirillov</a:t>
            </a:r>
            <a:r>
              <a:rPr lang="en-CA" sz="125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al., 2015</a:t>
            </a:r>
            <a:r>
              <a:rPr lang="en-CA" sz="1250" b="0" i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(iii) favours the ocean-fjord exchange </a:t>
            </a:r>
            <a:r>
              <a:rPr lang="ru-RU" sz="1250" b="0" i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CA" sz="125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Bonne et al., 2017</a:t>
            </a:r>
            <a:r>
              <a:rPr lang="en-CA" sz="1250" b="0" i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CA" sz="1250" b="0" i="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CA" sz="1250" b="0" i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(iv) result in serious </a:t>
            </a:r>
            <a:r>
              <a:rPr lang="en-CA" sz="1250" b="0" i="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consequences for biological </a:t>
            </a:r>
            <a:r>
              <a:rPr lang="en-CA" sz="1250" b="0" i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activity disrupting regular behavior of zoo-plankton </a:t>
            </a:r>
            <a:r>
              <a:rPr lang="ru-RU" sz="1250" b="0" i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CA" sz="125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Petrusevich</a:t>
            </a:r>
            <a:r>
              <a:rPr lang="en-CA" sz="125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al., 2016</a:t>
            </a:r>
            <a:r>
              <a:rPr lang="en-CA" sz="1250" b="0" i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endParaRPr lang="en-CA" sz="1250" b="0" i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662" y="1232749"/>
            <a:ext cx="4722039" cy="4825673"/>
          </a:xfrm>
          <a:prstGeom prst="rect">
            <a:avLst/>
          </a:prstGeom>
        </p:spPr>
      </p:pic>
      <p:sp>
        <p:nvSpPr>
          <p:cNvPr id="292" name="Text Box 269"/>
          <p:cNvSpPr txBox="1">
            <a:spLocks noChangeArrowheads="1"/>
          </p:cNvSpPr>
          <p:nvPr/>
        </p:nvSpPr>
        <p:spPr bwMode="auto">
          <a:xfrm>
            <a:off x="-323605" y="2355492"/>
            <a:ext cx="3962400" cy="26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lnSpc>
                <a:spcPct val="80000"/>
              </a:lnSpc>
            </a:pPr>
            <a:r>
              <a:rPr lang="en-CA" altLang="en-US" sz="1400" b="0" i="0" dirty="0" smtClean="0">
                <a:solidFill>
                  <a:schemeClr val="bg1"/>
                </a:solidFill>
                <a:latin typeface="Arial" charset="0"/>
              </a:rPr>
              <a:t>Polynya-generated water</a:t>
            </a:r>
            <a:endParaRPr lang="en-US" altLang="en-US" sz="1400" b="0" i="0" dirty="0">
              <a:solidFill>
                <a:schemeClr val="bg1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3891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3"/>
          <p:cNvSpPr>
            <a:spLocks noChangeArrowheads="1"/>
          </p:cNvSpPr>
          <p:nvPr/>
        </p:nvSpPr>
        <p:spPr bwMode="auto">
          <a:xfrm>
            <a:off x="-1" y="10250"/>
            <a:ext cx="9144001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eaLnBrk="0" hangingPunct="0">
              <a:buSzPct val="85000"/>
            </a:pPr>
            <a:r>
              <a:rPr lang="en-US" sz="2000" b="1" dirty="0" smtClean="0">
                <a:latin typeface="Arial" charset="0"/>
                <a:ea typeface="Times New Roman" charset="0"/>
                <a:cs typeface="Times New Roman" charset="0"/>
              </a:rPr>
              <a:t>F. Wang (CRC in Arctic Environmental Chemistry):</a:t>
            </a:r>
          </a:p>
          <a:p>
            <a:pPr algn="ctr" eaLnBrk="0" hangingPunct="0">
              <a:buSzPct val="85000"/>
            </a:pPr>
            <a:r>
              <a:rPr lang="en-US" sz="2000" dirty="0" smtClean="0">
                <a:latin typeface="Arial" charset="0"/>
                <a:ea typeface="Times New Roman" charset="0"/>
                <a:cs typeface="Times New Roman" charset="0"/>
              </a:rPr>
              <a:t>Mercury transport and methylation in Arctic sea ice</a:t>
            </a:r>
          </a:p>
        </p:txBody>
      </p:sp>
      <p:sp>
        <p:nvSpPr>
          <p:cNvPr id="17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7476117" y="897810"/>
            <a:ext cx="146546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i="1" dirty="0" err="1" smtClean="0">
                <a:latin typeface="Arial"/>
                <a:cs typeface="Arial"/>
              </a:rPr>
              <a:t>Chaulk</a:t>
            </a:r>
            <a:r>
              <a:rPr lang="en-US" sz="1200" i="1" dirty="0" smtClean="0">
                <a:latin typeface="Arial"/>
                <a:cs typeface="Arial"/>
              </a:rPr>
              <a:t> et al., 2011</a:t>
            </a:r>
          </a:p>
          <a:p>
            <a:r>
              <a:rPr lang="en-US" sz="1200" i="1" dirty="0" smtClean="0">
                <a:latin typeface="Arial"/>
                <a:cs typeface="Arial"/>
              </a:rPr>
              <a:t>Beattie et al., 2014</a:t>
            </a:r>
          </a:p>
          <a:p>
            <a:r>
              <a:rPr lang="en-US" sz="1200" i="1" dirty="0" smtClean="0">
                <a:latin typeface="Arial"/>
                <a:cs typeface="Arial"/>
              </a:rPr>
              <a:t>Wang et al., 2017</a:t>
            </a:r>
            <a:endParaRPr lang="en-US" sz="1200" i="1" dirty="0">
              <a:latin typeface="Arial"/>
              <a:cs typeface="A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8236" y="3917576"/>
            <a:ext cx="3495764" cy="294042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23" y="3286439"/>
            <a:ext cx="1398749" cy="270903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88320" y="3035367"/>
            <a:ext cx="50366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 smtClean="0">
                <a:solidFill>
                  <a:srgbClr val="0432FF"/>
                </a:solidFill>
                <a:latin typeface="Arial"/>
                <a:cs typeface="Arial"/>
              </a:rPr>
              <a:t>FYI</a:t>
            </a:r>
            <a:endParaRPr lang="en-US" sz="1600" dirty="0">
              <a:solidFill>
                <a:srgbClr val="0432FF"/>
              </a:solidFill>
              <a:latin typeface="Arial"/>
              <a:cs typeface="Arial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548569" y="3836891"/>
            <a:ext cx="55015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 smtClean="0">
                <a:solidFill>
                  <a:srgbClr val="0432FF"/>
                </a:solidFill>
                <a:latin typeface="Arial"/>
                <a:cs typeface="Arial"/>
              </a:rPr>
              <a:t>MYI</a:t>
            </a:r>
            <a:endParaRPr lang="en-US" sz="1600" dirty="0">
              <a:solidFill>
                <a:srgbClr val="0432FF"/>
              </a:solidFill>
              <a:latin typeface="Arial"/>
              <a:cs typeface="Arial"/>
            </a:endParaRPr>
          </a:p>
        </p:txBody>
      </p:sp>
      <p:pic>
        <p:nvPicPr>
          <p:cNvPr id="12" name="Picture 11" descr="Figure 19.3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2426" y="844660"/>
            <a:ext cx="5651958" cy="281109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958353" y="2070847"/>
            <a:ext cx="107576" cy="964520"/>
          </a:xfrm>
          <a:prstGeom prst="rect">
            <a:avLst/>
          </a:prstGeom>
          <a:noFill/>
          <a:ln>
            <a:solidFill>
              <a:srgbClr val="04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24922" y="3035366"/>
            <a:ext cx="1398749" cy="3123387"/>
          </a:xfrm>
          <a:prstGeom prst="rect">
            <a:avLst/>
          </a:prstGeom>
          <a:noFill/>
          <a:ln>
            <a:solidFill>
              <a:srgbClr val="04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 flipH="1">
            <a:off x="1532741" y="3035366"/>
            <a:ext cx="1533188" cy="3123387"/>
          </a:xfrm>
          <a:prstGeom prst="line">
            <a:avLst/>
          </a:prstGeom>
          <a:ln w="25400">
            <a:solidFill>
              <a:srgbClr val="0432FF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1532741" y="2048887"/>
            <a:ext cx="1425612" cy="986478"/>
          </a:xfrm>
          <a:prstGeom prst="line">
            <a:avLst/>
          </a:prstGeom>
          <a:ln w="25400">
            <a:solidFill>
              <a:srgbClr val="0432FF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5548569" y="3792382"/>
            <a:ext cx="3514748" cy="2956511"/>
          </a:xfrm>
          <a:prstGeom prst="rect">
            <a:avLst/>
          </a:prstGeom>
          <a:noFill/>
          <a:ln>
            <a:solidFill>
              <a:srgbClr val="04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6615953" y="2321919"/>
            <a:ext cx="107576" cy="964520"/>
          </a:xfrm>
          <a:prstGeom prst="rect">
            <a:avLst/>
          </a:prstGeom>
          <a:noFill/>
          <a:ln>
            <a:solidFill>
              <a:srgbClr val="04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Connector 23"/>
          <p:cNvCxnSpPr/>
          <p:nvPr/>
        </p:nvCxnSpPr>
        <p:spPr>
          <a:xfrm flipH="1">
            <a:off x="5548569" y="3263924"/>
            <a:ext cx="1067384" cy="462180"/>
          </a:xfrm>
          <a:prstGeom prst="line">
            <a:avLst/>
          </a:prstGeom>
          <a:ln w="25400">
            <a:solidFill>
              <a:srgbClr val="0432FF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6729562" y="2321919"/>
            <a:ext cx="2333755" cy="1470463"/>
          </a:xfrm>
          <a:prstGeom prst="line">
            <a:avLst/>
          </a:prstGeom>
          <a:ln w="25400">
            <a:solidFill>
              <a:srgbClr val="0432FF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2151529" y="4933011"/>
            <a:ext cx="317232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600" b="1" dirty="0" smtClean="0">
                <a:latin typeface="Arial"/>
                <a:cs typeface="Arial"/>
              </a:rPr>
              <a:t>Sea ice acts as both a transporter (in space and in time) and a reactor for mercury cycling across </a:t>
            </a:r>
            <a:r>
              <a:rPr lang="en-US" sz="1600" b="1" smtClean="0">
                <a:latin typeface="Arial"/>
                <a:cs typeface="Arial"/>
              </a:rPr>
              <a:t>the atmosphere-ocean </a:t>
            </a:r>
            <a:r>
              <a:rPr lang="en-US" sz="1600" b="1" dirty="0" smtClean="0">
                <a:latin typeface="Arial"/>
                <a:cs typeface="Arial"/>
              </a:rPr>
              <a:t>interface, affecting mercury uptake in the Arctic marine ecosystems</a:t>
            </a:r>
            <a:endParaRPr lang="en-US" sz="1600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04898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CA" dirty="0"/>
              <a:t>Microwave Remote Sensing of Frost Flowers at the Sea-ice Environmental Research </a:t>
            </a:r>
            <a:r>
              <a:rPr lang="en-CA" dirty="0" smtClean="0"/>
              <a:t>Facility (</a:t>
            </a:r>
            <a:r>
              <a:rPr lang="en-CA" dirty="0" err="1" smtClean="0"/>
              <a:t>Isleifson</a:t>
            </a:r>
            <a:r>
              <a:rPr lang="en-CA" dirty="0" smtClean="0"/>
              <a:t> et al.)</a:t>
            </a:r>
            <a:endParaRPr lang="en-US" dirty="0"/>
          </a:p>
        </p:txBody>
      </p:sp>
      <p:pic>
        <p:nvPicPr>
          <p:cNvPr id="4" name="Picture 2" descr="C:\Documents and Settings\Dustin\My Documents\PDF References\Conferences and Presentations\RadarCon2013\Presentation\10A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10195" y="2155157"/>
            <a:ext cx="2956514" cy="2217386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</p:pic>
      <p:pic>
        <p:nvPicPr>
          <p:cNvPr id="5" name="Picture 3" descr="C:\Documents and Settings\Dustin\My Documents\PDF References\Conferences and Presentations\RadarCon2013\Presentation\Scatt_25_StageIV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6709" y="4537311"/>
            <a:ext cx="3240000" cy="2119962"/>
          </a:xfrm>
          <a:prstGeom prst="rect">
            <a:avLst/>
          </a:prstGeom>
          <a:noFill/>
        </p:spPr>
      </p:pic>
      <p:pic>
        <p:nvPicPr>
          <p:cNvPr id="6" name="Picture 2" descr="C:\Documents and Settings\Dustin\My Documents\PDF References\Conferences and Presentations\RadarCon2013\Presentation\Hour 3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14944" y="2155157"/>
            <a:ext cx="2718578" cy="2038934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</p:pic>
      <p:pic>
        <p:nvPicPr>
          <p:cNvPr id="7" name="Picture 2" descr="C:\Documents and Settings\Dustin\My Documents\PDF References\Conferences and Presentations\RadarCon2013\Presentation\LiDAR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14944" y="4537311"/>
            <a:ext cx="2718578" cy="2038933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673493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939" y="188846"/>
            <a:ext cx="8645385" cy="132556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Incorporating prior information into electromagnetic </a:t>
            </a:r>
            <a:r>
              <a:rPr lang="en-US" dirty="0" smtClean="0"/>
              <a:t>inversion (</a:t>
            </a:r>
            <a:r>
              <a:rPr lang="en-US" dirty="0" err="1" smtClean="0"/>
              <a:t>Mojabi</a:t>
            </a:r>
            <a:r>
              <a:rPr lang="en-US" dirty="0" smtClean="0"/>
              <a:t> et al.)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847482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sz="2000" dirty="0" smtClean="0"/>
              <a:t>The inversion process was improved by incorporating prior information into the algorithm; e.g., the expected C-Shape distribution of the sea ice dielectric profile and its surface roughness parameters were incorporated into the inversion algorithm.</a:t>
            </a:r>
          </a:p>
          <a:p>
            <a:pPr marL="0" indent="0">
              <a:buNone/>
            </a:pPr>
            <a:endParaRPr lang="en-US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4358" y="2333722"/>
            <a:ext cx="5958966" cy="426269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7939" y="4086309"/>
            <a:ext cx="299320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Five incidence angles and</a:t>
            </a:r>
          </a:p>
          <a:p>
            <a:r>
              <a:rPr lang="en-US" dirty="0" smtClean="0"/>
              <a:t>five frequencies at C-band</a:t>
            </a:r>
          </a:p>
          <a:p>
            <a:r>
              <a:rPr lang="en-US" dirty="0" smtClean="0"/>
              <a:t>have been used</a:t>
            </a:r>
          </a:p>
          <a:p>
            <a:r>
              <a:rPr lang="en-US" dirty="0" smtClean="0"/>
              <a:t>in a monostatic configuration.</a:t>
            </a:r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27939" y="6392502"/>
            <a:ext cx="46889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N. Firoozy et. al., IEEE JSTARS, vol. 8, no. 5, 2015 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235408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E1A03A7D-651B-B44C-ACB2-5AD46A5D03A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05202" y="780741"/>
            <a:ext cx="2459191" cy="310032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89B76F58-E6E5-E742-8664-FF71759403D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60277"/>
          <a:stretch/>
        </p:blipFill>
        <p:spPr>
          <a:xfrm>
            <a:off x="191643" y="2885515"/>
            <a:ext cx="2987180" cy="189667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45E41DE2-68F4-5946-B921-8030165360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2827" y="884753"/>
            <a:ext cx="2963948" cy="198173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21B92409-5EFC-B141-9AE5-83599AD3E5A3}"/>
              </a:ext>
            </a:extLst>
          </p:cNvPr>
          <p:cNvSpPr txBox="1"/>
          <p:nvPr/>
        </p:nvSpPr>
        <p:spPr>
          <a:xfrm>
            <a:off x="625487" y="917604"/>
            <a:ext cx="18854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200" dirty="0"/>
              <a:t>LIDAR: normalized </a:t>
            </a:r>
            <a:r>
              <a:rPr lang="en-CA" sz="1200" dirty="0" err="1"/>
              <a:t>premelt</a:t>
            </a:r>
            <a:endParaRPr lang="en-CA" sz="1200" dirty="0"/>
          </a:p>
          <a:p>
            <a:r>
              <a:rPr lang="en-CA" sz="1200" dirty="0"/>
              <a:t>surface height distributions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B8B9406F-6F9F-3345-9F35-E22456531E0D}"/>
              </a:ext>
            </a:extLst>
          </p:cNvPr>
          <p:cNvSpPr txBox="1"/>
          <p:nvPr/>
        </p:nvSpPr>
        <p:spPr>
          <a:xfrm>
            <a:off x="1151144" y="1758709"/>
            <a:ext cx="106817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200" dirty="0"/>
              <a:t>Rough surface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30F17C3F-B838-2C4C-A29C-B28FC54AC2D3}"/>
              </a:ext>
            </a:extLst>
          </p:cNvPr>
          <p:cNvSpPr txBox="1"/>
          <p:nvPr/>
        </p:nvSpPr>
        <p:spPr>
          <a:xfrm>
            <a:off x="1151144" y="2163305"/>
            <a:ext cx="90281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200" dirty="0"/>
              <a:t>Flat surface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1B201B1B-F745-DE46-8E24-01D7D5F633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89314" y="4135017"/>
            <a:ext cx="2808259" cy="2426554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="" xmlns:a16="http://schemas.microsoft.com/office/drawing/2014/main" id="{7C329A24-DB3E-D247-947D-C81C22DFB81C}"/>
              </a:ext>
            </a:extLst>
          </p:cNvPr>
          <p:cNvGrpSpPr/>
          <p:nvPr/>
        </p:nvGrpSpPr>
        <p:grpSpPr>
          <a:xfrm>
            <a:off x="5890772" y="1114558"/>
            <a:ext cx="3180048" cy="2431431"/>
            <a:chOff x="4676818" y="926425"/>
            <a:chExt cx="4099923" cy="2974878"/>
          </a:xfrm>
        </p:grpSpPr>
        <p:pic>
          <p:nvPicPr>
            <p:cNvPr id="13" name="Picture 12">
              <a:extLst>
                <a:ext uri="{FF2B5EF4-FFF2-40B4-BE49-F238E27FC236}">
                  <a16:creationId xmlns="" xmlns:a16="http://schemas.microsoft.com/office/drawing/2014/main" id="{02D46488-8E46-B046-8075-58CEEC92FB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220" b="64217"/>
            <a:stretch/>
          </p:blipFill>
          <p:spPr>
            <a:xfrm>
              <a:off x="4847257" y="926425"/>
              <a:ext cx="3924300" cy="1524468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="" xmlns:a16="http://schemas.microsoft.com/office/drawing/2014/main" id="{83A5BDA0-253D-9946-9DB5-DAD281E3DB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74604" r="-66"/>
            <a:stretch/>
          </p:blipFill>
          <p:spPr>
            <a:xfrm>
              <a:off x="4676818" y="2819375"/>
              <a:ext cx="4099923" cy="1081928"/>
            </a:xfrm>
            <a:prstGeom prst="rect">
              <a:avLst/>
            </a:prstGeom>
          </p:spPr>
        </p:pic>
      </p:grp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EA380562-8283-8042-AC77-5EBD3D66A9A0}"/>
              </a:ext>
            </a:extLst>
          </p:cNvPr>
          <p:cNvSpPr/>
          <p:nvPr/>
        </p:nvSpPr>
        <p:spPr>
          <a:xfrm>
            <a:off x="6067392" y="3881062"/>
            <a:ext cx="293381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1400" dirty="0">
                <a:latin typeface="AdvTTe45e47d2"/>
              </a:rPr>
              <a:t>Observed and simulated relationships</a:t>
            </a:r>
            <a:endParaRPr lang="en-CA" dirty="0"/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21FFC8C3-1D32-6346-82C8-3255A40909F3}"/>
              </a:ext>
            </a:extLst>
          </p:cNvPr>
          <p:cNvSpPr txBox="1"/>
          <p:nvPr/>
        </p:nvSpPr>
        <p:spPr>
          <a:xfrm>
            <a:off x="477402" y="79244"/>
            <a:ext cx="87349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b="1" dirty="0">
                <a:latin typeface="+mj-lt"/>
              </a:rPr>
              <a:t>LIDAR and ice mass balance observations of melt pond evolution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5C81C635-9764-DF4A-97E4-A3E01DAA981B}"/>
              </a:ext>
            </a:extLst>
          </p:cNvPr>
          <p:cNvSpPr txBox="1"/>
          <p:nvPr/>
        </p:nvSpPr>
        <p:spPr>
          <a:xfrm>
            <a:off x="6107530" y="810253"/>
            <a:ext cx="2500300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CA" sz="1600" dirty="0" err="1"/>
              <a:t>Premelt</a:t>
            </a:r>
            <a:r>
              <a:rPr lang="en-CA" sz="1600" dirty="0"/>
              <a:t> surface topography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21A2D57A-D6CB-6F4C-B3BE-4B4FA7CAE0F3}"/>
              </a:ext>
            </a:extLst>
          </p:cNvPr>
          <p:cNvSpPr txBox="1"/>
          <p:nvPr/>
        </p:nvSpPr>
        <p:spPr>
          <a:xfrm>
            <a:off x="5890772" y="2381607"/>
            <a:ext cx="29306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600" dirty="0"/>
              <a:t>Temporal change along black line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CA2A3B3E-9C08-334E-8280-12C97539C85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6609"/>
          <a:stretch/>
        </p:blipFill>
        <p:spPr>
          <a:xfrm>
            <a:off x="191643" y="4932092"/>
            <a:ext cx="2987180" cy="1594343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="" xmlns:a16="http://schemas.microsoft.com/office/drawing/2014/main" id="{DA8CB82E-D71F-974F-8868-9DBE6F6FFCC4}"/>
              </a:ext>
            </a:extLst>
          </p:cNvPr>
          <p:cNvSpPr/>
          <p:nvPr/>
        </p:nvSpPr>
        <p:spPr>
          <a:xfrm>
            <a:off x="658538" y="4778202"/>
            <a:ext cx="228197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1400" dirty="0">
                <a:latin typeface="AdvTTe45e47d2"/>
              </a:rPr>
              <a:t>Pond surface above sea level</a:t>
            </a:r>
            <a:endParaRPr lang="en-CA" dirty="0"/>
          </a:p>
        </p:txBody>
      </p:sp>
      <p:sp>
        <p:nvSpPr>
          <p:cNvPr id="24" name="Rectangle 23">
            <a:extLst>
              <a:ext uri="{FF2B5EF4-FFF2-40B4-BE49-F238E27FC236}">
                <a16:creationId xmlns="" xmlns:a16="http://schemas.microsoft.com/office/drawing/2014/main" id="{3C79E00C-90F1-9146-95A5-1C96F707E9A0}"/>
              </a:ext>
            </a:extLst>
          </p:cNvPr>
          <p:cNvSpPr/>
          <p:nvPr/>
        </p:nvSpPr>
        <p:spPr>
          <a:xfrm>
            <a:off x="779791" y="3531576"/>
            <a:ext cx="164551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1400" dirty="0">
                <a:latin typeface="AdvTTe45e47d2"/>
              </a:rPr>
              <a:t>Melt pond coverage</a:t>
            </a:r>
            <a:endParaRPr lang="en-CA" dirty="0"/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64D3C886-CEFC-A144-876D-98C8649EDC6D}"/>
              </a:ext>
            </a:extLst>
          </p:cNvPr>
          <p:cNvSpPr txBox="1"/>
          <p:nvPr/>
        </p:nvSpPr>
        <p:spPr>
          <a:xfrm>
            <a:off x="713912" y="6466116"/>
            <a:ext cx="18966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Landy</a:t>
            </a:r>
            <a:r>
              <a:rPr lang="en-C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et al., JGR, 2014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19ECA4A9-78D1-B643-9FAE-C2B57E3DEEDF}"/>
              </a:ext>
            </a:extLst>
          </p:cNvPr>
          <p:cNvSpPr txBox="1"/>
          <p:nvPr/>
        </p:nvSpPr>
        <p:spPr>
          <a:xfrm>
            <a:off x="6736097" y="6507749"/>
            <a:ext cx="19351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Landy</a:t>
            </a:r>
            <a:r>
              <a:rPr lang="en-C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et al., GRL, 2015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8E824D96-0378-834B-9674-4CCAF21D5165}"/>
              </a:ext>
            </a:extLst>
          </p:cNvPr>
          <p:cNvSpPr txBox="1"/>
          <p:nvPr/>
        </p:nvSpPr>
        <p:spPr>
          <a:xfrm>
            <a:off x="3171746" y="4147255"/>
            <a:ext cx="300319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600" dirty="0">
                <a:latin typeface="+mj-lt"/>
              </a:rPr>
              <a:t>LIDAR observation of sea ice topography in Resolute and Cambridge Bay (Nunavut) revealed importance of </a:t>
            </a:r>
            <a:r>
              <a:rPr lang="en-CA" sz="1600" dirty="0" err="1">
                <a:latin typeface="+mj-lt"/>
              </a:rPr>
              <a:t>premelt</a:t>
            </a:r>
            <a:r>
              <a:rPr lang="en-CA" sz="1600" dirty="0">
                <a:latin typeface="+mj-lt"/>
              </a:rPr>
              <a:t> roughness on pond fraction. Yet, melt water retention remained between 20-40 mm. </a:t>
            </a:r>
            <a:r>
              <a:rPr lang="en-CA" sz="1600" dirty="0" err="1">
                <a:latin typeface="+mj-lt"/>
              </a:rPr>
              <a:t>Premelt</a:t>
            </a:r>
            <a:r>
              <a:rPr lang="en-CA" sz="1600" dirty="0">
                <a:latin typeface="+mj-lt"/>
              </a:rPr>
              <a:t> surface roughness could thus be used to predict future melt pond fraction and albedo </a:t>
            </a:r>
            <a:r>
              <a:rPr lang="en-CA" sz="1200" dirty="0">
                <a:latin typeface="+mj-lt"/>
              </a:rPr>
              <a:t>(</a:t>
            </a:r>
            <a:r>
              <a:rPr lang="en-CA" sz="1200" dirty="0" err="1">
                <a:latin typeface="+mj-lt"/>
              </a:rPr>
              <a:t>Landy</a:t>
            </a:r>
            <a:r>
              <a:rPr lang="en-CA" sz="1200" dirty="0">
                <a:latin typeface="+mj-lt"/>
              </a:rPr>
              <a:t> et al., 2015)</a:t>
            </a:r>
            <a:endParaRPr lang="en-CA" sz="1600" dirty="0">
              <a:latin typeface="+mj-lt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04CD130F-0C61-1844-9FE3-66A651C4CD17}"/>
              </a:ext>
            </a:extLst>
          </p:cNvPr>
          <p:cNvSpPr txBox="1"/>
          <p:nvPr/>
        </p:nvSpPr>
        <p:spPr>
          <a:xfrm>
            <a:off x="3305202" y="439793"/>
            <a:ext cx="259962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/>
              <a:t>Jack </a:t>
            </a:r>
            <a:r>
              <a:rPr lang="en-CA" dirty="0" err="1"/>
              <a:t>Landy</a:t>
            </a:r>
            <a:r>
              <a:rPr lang="en-CA" dirty="0"/>
              <a:t>, Jens </a:t>
            </a:r>
            <a:r>
              <a:rPr lang="en-CA" dirty="0" err="1"/>
              <a:t>Ehn</a:t>
            </a:r>
            <a:r>
              <a:rPr lang="en-CA" dirty="0"/>
              <a:t>, David Barber</a:t>
            </a:r>
          </a:p>
        </p:txBody>
      </p:sp>
    </p:spTree>
    <p:extLst>
      <p:ext uri="{BB962C8B-B14F-4D97-AF65-F5344CB8AC3E}">
        <p14:creationId xmlns:p14="http://schemas.microsoft.com/office/powerpoint/2010/main" val="967169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7491" y="1073635"/>
            <a:ext cx="86472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spcAft>
                <a:spcPts val="800"/>
              </a:spcAft>
              <a:buFont typeface="Wingdings" charset="2"/>
              <a:buChar char="Ø"/>
            </a:pPr>
            <a:r>
              <a:rPr lang="en-US" sz="2800" b="1" dirty="0" smtClean="0">
                <a:latin typeface="Minion Pro" charset="0"/>
                <a:ea typeface="Minion Pro" charset="0"/>
                <a:cs typeface="Minion Pro" charset="0"/>
              </a:rPr>
              <a:t> Objective:</a:t>
            </a:r>
            <a:endParaRPr lang="en-US" sz="2800" dirty="0" smtClean="0">
              <a:effectLst/>
              <a:latin typeface="Minion Pro" charset="0"/>
              <a:ea typeface="Minion Pro" charset="0"/>
              <a:cs typeface="Minion Pro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5580" y="3427061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 algn="just">
              <a:spcAft>
                <a:spcPts val="800"/>
              </a:spcAft>
              <a:buFont typeface="Wingdings" charset="2"/>
              <a:buChar char="Ø"/>
            </a:pPr>
            <a:r>
              <a:rPr lang="en-US" sz="2800" b="1" dirty="0" smtClean="0">
                <a:latin typeface="Minion Pro" charset="0"/>
                <a:ea typeface="Minion Pro" charset="0"/>
                <a:cs typeface="Minion Pro" charset="0"/>
              </a:rPr>
              <a:t>Multidisciplinary:</a:t>
            </a:r>
          </a:p>
        </p:txBody>
      </p:sp>
      <p:sp>
        <p:nvSpPr>
          <p:cNvPr id="40" name="Rectangle 39"/>
          <p:cNvSpPr/>
          <p:nvPr/>
        </p:nvSpPr>
        <p:spPr>
          <a:xfrm>
            <a:off x="455838" y="4066093"/>
            <a:ext cx="365896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latin typeface="Minion Pro" charset="0"/>
                <a:ea typeface="Minion Pro" charset="0"/>
                <a:cs typeface="Minion Pro" charset="0"/>
              </a:rPr>
              <a:t>Natural sciences</a:t>
            </a:r>
          </a:p>
          <a:p>
            <a:r>
              <a:rPr lang="en-US" sz="2400" dirty="0" smtClean="0">
                <a:latin typeface="Minion Pro" charset="0"/>
                <a:ea typeface="Minion Pro" charset="0"/>
                <a:cs typeface="Minion Pro" charset="0"/>
              </a:rPr>
              <a:t>Engineering</a:t>
            </a:r>
          </a:p>
          <a:p>
            <a:r>
              <a:rPr lang="en-US" sz="2400" dirty="0">
                <a:latin typeface="Minion Pro" charset="0"/>
                <a:ea typeface="Minion Pro" charset="0"/>
                <a:cs typeface="Minion Pro" charset="0"/>
              </a:rPr>
              <a:t>S</a:t>
            </a:r>
            <a:r>
              <a:rPr lang="en-US" sz="2400" dirty="0" smtClean="0">
                <a:latin typeface="Minion Pro" charset="0"/>
                <a:ea typeface="Minion Pro" charset="0"/>
                <a:cs typeface="Minion Pro" charset="0"/>
              </a:rPr>
              <a:t>ocial sciences</a:t>
            </a:r>
          </a:p>
          <a:p>
            <a:r>
              <a:rPr lang="en-US" sz="2400" dirty="0" smtClean="0">
                <a:latin typeface="Minion Pro" charset="0"/>
                <a:ea typeface="Minion Pro" charset="0"/>
                <a:cs typeface="Minion Pro" charset="0"/>
              </a:rPr>
              <a:t>Inuit Knowledge</a:t>
            </a:r>
            <a:endParaRPr lang="en-US" sz="2400" dirty="0"/>
          </a:p>
        </p:txBody>
      </p:sp>
      <p:sp>
        <p:nvSpPr>
          <p:cNvPr id="41" name="Rectangle 40"/>
          <p:cNvSpPr/>
          <p:nvPr/>
        </p:nvSpPr>
        <p:spPr>
          <a:xfrm>
            <a:off x="4394275" y="3427061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 algn="just">
              <a:spcAft>
                <a:spcPts val="800"/>
              </a:spcAft>
              <a:buFont typeface="Wingdings" charset="2"/>
              <a:buChar char="Ø"/>
            </a:pPr>
            <a:r>
              <a:rPr lang="en-US" sz="2800" b="1" dirty="0">
                <a:latin typeface="Minion Pro" charset="0"/>
                <a:ea typeface="Minion Pro" charset="0"/>
                <a:cs typeface="Minion Pro" charset="0"/>
              </a:rPr>
              <a:t>Multi-sectoral</a:t>
            </a:r>
            <a:r>
              <a:rPr lang="en-US" sz="2800" b="1" dirty="0" smtClean="0">
                <a:latin typeface="Minion Pro" charset="0"/>
                <a:ea typeface="Minion Pro" charset="0"/>
                <a:cs typeface="Minion Pro" charset="0"/>
              </a:rPr>
              <a:t>:</a:t>
            </a:r>
            <a:endParaRPr lang="en-US" sz="2800" b="1" dirty="0">
              <a:latin typeface="Minion Pro" charset="0"/>
              <a:ea typeface="Minion Pro" charset="0"/>
              <a:cs typeface="Minion Pro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4664990" y="4066093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2400" dirty="0" smtClean="0">
                <a:latin typeface="Minion Pro" charset="0"/>
                <a:ea typeface="Minion Pro" charset="0"/>
                <a:cs typeface="Minion Pro" charset="0"/>
              </a:rPr>
              <a:t>Academia</a:t>
            </a:r>
          </a:p>
          <a:p>
            <a:pPr algn="just"/>
            <a:r>
              <a:rPr lang="en-US" sz="2400" dirty="0" smtClean="0">
                <a:latin typeface="Minion Pro" charset="0"/>
                <a:ea typeface="Minion Pro" charset="0"/>
                <a:cs typeface="Minion Pro" charset="0"/>
              </a:rPr>
              <a:t>Government</a:t>
            </a:r>
          </a:p>
          <a:p>
            <a:pPr algn="just"/>
            <a:r>
              <a:rPr lang="en-US" sz="2400" dirty="0" smtClean="0">
                <a:latin typeface="Minion Pro" charset="0"/>
                <a:ea typeface="Minion Pro" charset="0"/>
                <a:cs typeface="Minion Pro" charset="0"/>
              </a:rPr>
              <a:t>Industry</a:t>
            </a:r>
          </a:p>
          <a:p>
            <a:pPr algn="just"/>
            <a:r>
              <a:rPr lang="en-US" sz="2400" dirty="0" smtClean="0">
                <a:latin typeface="Minion Pro" charset="0"/>
                <a:ea typeface="Minion Pro" charset="0"/>
                <a:cs typeface="Minion Pro" charset="0"/>
              </a:rPr>
              <a:t>Northern Indigenous communities</a:t>
            </a:r>
            <a:endParaRPr lang="en-US" sz="2400" dirty="0">
              <a:latin typeface="Minion Pro" charset="0"/>
              <a:ea typeface="Minion Pro" charset="0"/>
              <a:cs typeface="Minion Pro" charset="0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2026453" y="5854593"/>
            <a:ext cx="4546245" cy="9335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2400" i="1" dirty="0" smtClean="0">
                <a:latin typeface="Minion Pro" charset="0"/>
                <a:ea typeface="Minion Pro" charset="0"/>
                <a:cs typeface="Minion Pro" charset="0"/>
              </a:rPr>
              <a:t>$5.5M NSERC + ~$4.5M partners</a:t>
            </a:r>
          </a:p>
          <a:p>
            <a:pPr algn="ctr">
              <a:spcAft>
                <a:spcPts val="800"/>
              </a:spcAft>
            </a:pPr>
            <a:r>
              <a:rPr lang="en-US" sz="2400" i="1" dirty="0" smtClean="0">
                <a:latin typeface="Minion Pro" charset="0"/>
                <a:ea typeface="Minion Pro" charset="0"/>
                <a:cs typeface="Minion Pro" charset="0"/>
              </a:rPr>
              <a:t>over five years (2018–2023)</a:t>
            </a:r>
            <a:endParaRPr lang="en-US" sz="2400" i="1" dirty="0">
              <a:latin typeface="Minion Pro" charset="0"/>
              <a:ea typeface="Minion Pro" charset="0"/>
              <a:cs typeface="Minion Pro" charset="0"/>
            </a:endParaRPr>
          </a:p>
        </p:txBody>
      </p:sp>
      <p:sp>
        <p:nvSpPr>
          <p:cNvPr id="47" name="Rectangle 46"/>
          <p:cNvSpPr>
            <a:spLocks noChangeArrowheads="1"/>
          </p:cNvSpPr>
          <p:nvPr/>
        </p:nvSpPr>
        <p:spPr bwMode="auto">
          <a:xfrm>
            <a:off x="363705" y="1712667"/>
            <a:ext cx="8602570" cy="1200329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88900" dir="4739999" algn="ctr" rotWithShape="0">
              <a:srgbClr val="000000">
                <a:alpha val="74998"/>
              </a:srgbClr>
            </a:outerShdw>
          </a:effectLst>
        </p:spPr>
        <p:txBody>
          <a:bodyPr wrap="square">
            <a:spAutoFit/>
          </a:bodyPr>
          <a:lstStyle/>
          <a:p>
            <a:pPr algn="just">
              <a:spcAft>
                <a:spcPts val="800"/>
              </a:spcAft>
            </a:pPr>
            <a:r>
              <a:rPr lang="en-US" sz="2400" dirty="0" smtClean="0">
                <a:latin typeface="Minion Pro" charset="0"/>
                <a:ea typeface="Minion Pro" charset="0"/>
                <a:cs typeface="Minion Pro" charset="0"/>
              </a:rPr>
              <a:t>To </a:t>
            </a:r>
            <a:r>
              <a:rPr lang="en-US" sz="2400" dirty="0">
                <a:latin typeface="Minion Pro" charset="0"/>
                <a:ea typeface="Minion Pro" charset="0"/>
                <a:cs typeface="Minion Pro" charset="0"/>
              </a:rPr>
              <a:t>generate scientific knowledge, develop effective technologies, and support decision-making for evidence-based policy to respond to oil spills in ice-covered Arctic waters. </a:t>
            </a: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-457200" y="1073635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0" hangingPunct="0">
              <a:buSzPct val="85000"/>
              <a:buFont typeface="Wingdings" charset="2"/>
              <a:buNone/>
            </a:pPr>
            <a:r>
              <a:rPr lang="en-US" sz="2800" b="1" smtClean="0">
                <a:solidFill>
                  <a:srgbClr val="3B240B"/>
                </a:solidFill>
                <a:latin typeface="Minion Pro" charset="0"/>
                <a:ea typeface="Minion Pro" charset="0"/>
                <a:cs typeface="Minion Pro" charset="0"/>
              </a:rPr>
              <a:t>NSERC OSICA Network</a:t>
            </a:r>
            <a:endParaRPr lang="en-US" sz="2400" b="1" dirty="0">
              <a:solidFill>
                <a:srgbClr val="3B240B"/>
              </a:solidFill>
              <a:latin typeface="Minion Pro" charset="0"/>
              <a:ea typeface="Minion Pro" charset="0"/>
              <a:cs typeface="Minion Pro" charset="0"/>
            </a:endParaRPr>
          </a:p>
        </p:txBody>
      </p:sp>
      <p:pic>
        <p:nvPicPr>
          <p:cNvPr id="11" name="Picture 2" descr="BandLoui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1588"/>
            <a:ext cx="9134475" cy="105092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997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85933" y="1196919"/>
            <a:ext cx="2811304" cy="1944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7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03829" y="1290052"/>
            <a:ext cx="501843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0" name="Group 19"/>
          <p:cNvGrpSpPr/>
          <p:nvPr/>
        </p:nvGrpSpPr>
        <p:grpSpPr>
          <a:xfrm>
            <a:off x="381000" y="1462011"/>
            <a:ext cx="2634389" cy="2072042"/>
            <a:chOff x="6095999" y="745072"/>
            <a:chExt cx="2634389" cy="2072042"/>
          </a:xfrm>
        </p:grpSpPr>
        <p:pic>
          <p:nvPicPr>
            <p:cNvPr id="21" name="Picture 20" descr="picture 8.jpg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95999" y="745072"/>
              <a:ext cx="2634389" cy="1752600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>
              <a:off x="7086600" y="2509337"/>
              <a:ext cx="604227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defTabSz="457200"/>
              <a:r>
                <a:rPr lang="en-US" sz="1400" dirty="0">
                  <a:solidFill>
                    <a:prstClr val="black"/>
                  </a:solidFill>
                  <a:latin typeface="Calibri"/>
                </a:rPr>
                <a:t>GE</a:t>
              </a:r>
              <a:r>
                <a:rPr lang="en-US" sz="1400" baseline="30000" dirty="0">
                  <a:solidFill>
                    <a:prstClr val="black"/>
                  </a:solidFill>
                  <a:latin typeface="Calibri"/>
                </a:rPr>
                <a:t>3</a:t>
              </a:r>
              <a:r>
                <a:rPr lang="en-US" sz="1400" dirty="0">
                  <a:solidFill>
                    <a:prstClr val="black"/>
                  </a:solidFill>
                  <a:latin typeface="Calibri"/>
                </a:rPr>
                <a:t>LS</a:t>
              </a:r>
            </a:p>
          </p:txBody>
        </p:sp>
      </p:grpSp>
      <p:sp>
        <p:nvSpPr>
          <p:cNvPr id="23" name="TextBox 6"/>
          <p:cNvSpPr txBox="1">
            <a:spLocks noChangeArrowheads="1"/>
          </p:cNvSpPr>
          <p:nvPr/>
        </p:nvSpPr>
        <p:spPr bwMode="auto">
          <a:xfrm>
            <a:off x="643985" y="242915"/>
            <a:ext cx="806168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defTabSz="457200"/>
            <a:r>
              <a:rPr lang="en-US" sz="2400" dirty="0">
                <a:solidFill>
                  <a:srgbClr val="0000FF"/>
                </a:solidFill>
                <a:latin typeface="Calibri"/>
              </a:rPr>
              <a:t>GENICE –bioremediation of oil spills in sea </a:t>
            </a:r>
            <a:r>
              <a:rPr lang="en-US" sz="2400" dirty="0" smtClean="0">
                <a:solidFill>
                  <a:srgbClr val="0000FF"/>
                </a:solidFill>
                <a:latin typeface="Calibri"/>
              </a:rPr>
              <a:t>ice ($10.7 M – 4 yrs)</a:t>
            </a:r>
            <a:endParaRPr lang="en-US" sz="2400" dirty="0">
              <a:solidFill>
                <a:srgbClr val="0000FF"/>
              </a:solidFill>
              <a:latin typeface="Calibri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07280" y="1543356"/>
            <a:ext cx="2887119" cy="2600384"/>
          </a:xfrm>
          <a:prstGeom prst="rect">
            <a:avLst/>
          </a:prstGeom>
        </p:spPr>
      </p:pic>
      <p:pic>
        <p:nvPicPr>
          <p:cNvPr id="25" name="Picture 76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053296" y="1281596"/>
            <a:ext cx="1558592" cy="391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73237" y="3280791"/>
            <a:ext cx="2798230" cy="1683101"/>
          </a:xfrm>
          <a:prstGeom prst="rect">
            <a:avLst/>
          </a:prstGeom>
        </p:spPr>
      </p:pic>
      <p:pic>
        <p:nvPicPr>
          <p:cNvPr id="27" name="Picture 3" descr="Picture 1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3264" y="4159553"/>
            <a:ext cx="4016408" cy="25569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TextBox 79"/>
          <p:cNvSpPr txBox="1">
            <a:spLocks noChangeArrowheads="1"/>
          </p:cNvSpPr>
          <p:nvPr/>
        </p:nvSpPr>
        <p:spPr bwMode="auto">
          <a:xfrm>
            <a:off x="3001200" y="6421875"/>
            <a:ext cx="91886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defTabSz="457200"/>
            <a:r>
              <a:rPr lang="en-US" sz="1400" dirty="0">
                <a:solidFill>
                  <a:prstClr val="black"/>
                </a:solidFill>
                <a:latin typeface="Calibri"/>
              </a:rPr>
              <a:t>T/S-linked</a:t>
            </a:r>
          </a:p>
        </p:txBody>
      </p:sp>
      <p:pic>
        <p:nvPicPr>
          <p:cNvPr id="29" name="Picture 28" descr="Over Atco.jp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5933" y="5073865"/>
            <a:ext cx="2802054" cy="1346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919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0375" y="5915359"/>
            <a:ext cx="991612" cy="81213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36053" y="371707"/>
            <a:ext cx="46440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Looking Forward:</a:t>
            </a:r>
            <a:endParaRPr lang="en-US" sz="3600" dirty="0"/>
          </a:p>
        </p:txBody>
      </p:sp>
      <p:pic>
        <p:nvPicPr>
          <p:cNvPr id="12" name="Picture 11" descr="Picture 1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56181" y="1459788"/>
            <a:ext cx="4024161" cy="3394710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TextBox 7"/>
          <p:cNvSpPr txBox="1"/>
          <p:nvPr/>
        </p:nvSpPr>
        <p:spPr>
          <a:xfrm>
            <a:off x="5280066" y="1716217"/>
            <a:ext cx="3611271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92100" indent="-285750">
              <a:lnSpc>
                <a:spcPct val="200000"/>
              </a:lnSpc>
              <a:buFont typeface="Arial" charset="0"/>
              <a:buChar char="•"/>
            </a:pPr>
            <a:r>
              <a:rPr lang="en-US" dirty="0" smtClean="0"/>
              <a:t>Seven year program</a:t>
            </a:r>
          </a:p>
          <a:p>
            <a:pPr marL="292100" indent="-285750">
              <a:lnSpc>
                <a:spcPct val="200000"/>
              </a:lnSpc>
              <a:buFont typeface="Arial" charset="0"/>
              <a:buChar char="•"/>
            </a:pPr>
            <a:r>
              <a:rPr lang="en-US" dirty="0" smtClean="0"/>
              <a:t>Cash </a:t>
            </a:r>
            <a:r>
              <a:rPr lang="en-US" dirty="0"/>
              <a:t>-  </a:t>
            </a:r>
            <a:r>
              <a:rPr lang="en-US" dirty="0" smtClean="0"/>
              <a:t>$18M; In </a:t>
            </a:r>
            <a:r>
              <a:rPr lang="en-US" dirty="0"/>
              <a:t>Kind - $</a:t>
            </a:r>
            <a:r>
              <a:rPr lang="en-US" dirty="0" smtClean="0"/>
              <a:t>17.7M</a:t>
            </a:r>
            <a:endParaRPr lang="en-US" dirty="0"/>
          </a:p>
          <a:p>
            <a:pPr marL="292100" indent="-285750">
              <a:lnSpc>
                <a:spcPct val="200000"/>
              </a:lnSpc>
              <a:buFont typeface="Arial" charset="0"/>
              <a:buChar char="•"/>
            </a:pPr>
            <a:r>
              <a:rPr lang="en-US" dirty="0" smtClean="0"/>
              <a:t>Two new Tenure Track Faculty</a:t>
            </a:r>
            <a:endParaRPr lang="en-US" dirty="0"/>
          </a:p>
          <a:p>
            <a:pPr marL="292100" indent="-285750">
              <a:lnSpc>
                <a:spcPct val="200000"/>
              </a:lnSpc>
              <a:buFont typeface="Arial" charset="0"/>
              <a:buChar char="•"/>
            </a:pPr>
            <a:r>
              <a:rPr lang="en-US" dirty="0" smtClean="0"/>
              <a:t>Eight Technical</a:t>
            </a:r>
            <a:r>
              <a:rPr lang="en-US" dirty="0"/>
              <a:t>, Admin and </a:t>
            </a:r>
            <a:r>
              <a:rPr lang="en-US" dirty="0" smtClean="0"/>
              <a:t>RA’s</a:t>
            </a:r>
          </a:p>
          <a:p>
            <a:pPr marL="292100" indent="-285750">
              <a:lnSpc>
                <a:spcPct val="200000"/>
              </a:lnSpc>
              <a:buFont typeface="Arial" charset="0"/>
              <a:buChar char="•"/>
            </a:pPr>
            <a:r>
              <a:rPr lang="en-US" dirty="0" smtClean="0"/>
              <a:t>12 new student positions</a:t>
            </a:r>
            <a:endParaRPr lang="en-US" dirty="0"/>
          </a:p>
          <a:p>
            <a:endParaRPr lang="en-US" sz="2000" dirty="0"/>
          </a:p>
        </p:txBody>
      </p:sp>
      <p:sp>
        <p:nvSpPr>
          <p:cNvPr id="10" name="TextBox 9"/>
          <p:cNvSpPr txBox="1"/>
          <p:nvPr/>
        </p:nvSpPr>
        <p:spPr>
          <a:xfrm>
            <a:off x="868119" y="5190142"/>
            <a:ext cx="78086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Successful in a new senior Canada 150 Chair in </a:t>
            </a:r>
            <a:r>
              <a:rPr lang="en-US" sz="2000" b="1" dirty="0" smtClean="0"/>
              <a:t>Sea Ice -  Climate Coupling </a:t>
            </a:r>
            <a:endParaRPr lang="en-US" sz="2000" b="1" dirty="0"/>
          </a:p>
        </p:txBody>
      </p:sp>
      <p:pic>
        <p:nvPicPr>
          <p:cNvPr id="11" name="Picture 5" descr="Picture 5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748336" y="235618"/>
            <a:ext cx="1143000" cy="1148716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extBox 1"/>
          <p:cNvSpPr txBox="1"/>
          <p:nvPr/>
        </p:nvSpPr>
        <p:spPr>
          <a:xfrm>
            <a:off x="5711496" y="625310"/>
            <a:ext cx="20368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Dr. Julienne Stroeve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8959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19676" y="332346"/>
            <a:ext cx="5909823" cy="6353060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Oval 5"/>
          <p:cNvSpPr/>
          <p:nvPr/>
        </p:nvSpPr>
        <p:spPr>
          <a:xfrm>
            <a:off x="3169663" y="981075"/>
            <a:ext cx="2609850" cy="2352675"/>
          </a:xfrm>
          <a:prstGeom prst="ellipse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3790950" y="2895600"/>
            <a:ext cx="809625" cy="1590675"/>
          </a:xfrm>
          <a:prstGeom prst="ellipse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2877631" y="3508876"/>
            <a:ext cx="602675" cy="1047750"/>
          </a:xfrm>
          <a:prstGeom prst="ellipse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3040961" y="2197909"/>
            <a:ext cx="470406" cy="681037"/>
          </a:xfrm>
          <a:prstGeom prst="ellipse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4787635" y="2741562"/>
            <a:ext cx="111912" cy="123080"/>
          </a:xfrm>
          <a:prstGeom prst="ellipse">
            <a:avLst/>
          </a:prstGeom>
          <a:solidFill>
            <a:srgbClr val="FFFF00"/>
          </a:solidFill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4889993" y="3000869"/>
            <a:ext cx="111912" cy="123080"/>
          </a:xfrm>
          <a:prstGeom prst="ellipse">
            <a:avLst/>
          </a:prstGeom>
          <a:solidFill>
            <a:srgbClr val="FFFF00"/>
          </a:solidFill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3599157" y="2914576"/>
            <a:ext cx="111912" cy="123080"/>
          </a:xfrm>
          <a:prstGeom prst="ellipse">
            <a:avLst/>
          </a:prstGeom>
          <a:solidFill>
            <a:srgbClr val="FFFF00"/>
          </a:solidFill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3232712" y="4303236"/>
            <a:ext cx="111912" cy="123080"/>
          </a:xfrm>
          <a:prstGeom prst="ellipse">
            <a:avLst/>
          </a:prstGeom>
          <a:solidFill>
            <a:srgbClr val="FFFF00"/>
          </a:solidFill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2929049" y="3909671"/>
            <a:ext cx="111912" cy="123080"/>
          </a:xfrm>
          <a:prstGeom prst="ellipse">
            <a:avLst/>
          </a:prstGeom>
          <a:solidFill>
            <a:srgbClr val="FFFF00"/>
          </a:solidFill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3189147" y="2401044"/>
            <a:ext cx="111912" cy="123080"/>
          </a:xfrm>
          <a:prstGeom prst="ellipse">
            <a:avLst/>
          </a:prstGeom>
          <a:solidFill>
            <a:srgbClr val="FFFF00"/>
          </a:solidFill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4289447" y="3982479"/>
            <a:ext cx="111912" cy="123080"/>
          </a:xfrm>
          <a:prstGeom prst="ellipse">
            <a:avLst/>
          </a:prstGeom>
          <a:solidFill>
            <a:srgbClr val="FFFF00"/>
          </a:solidFill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4045637" y="3070937"/>
            <a:ext cx="111912" cy="123080"/>
          </a:xfrm>
          <a:prstGeom prst="ellipse">
            <a:avLst/>
          </a:prstGeom>
          <a:solidFill>
            <a:srgbClr val="FFFF00"/>
          </a:solidFill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/>
          <p:cNvGrpSpPr/>
          <p:nvPr/>
        </p:nvGrpSpPr>
        <p:grpSpPr>
          <a:xfrm>
            <a:off x="487639" y="425884"/>
            <a:ext cx="8568449" cy="5702771"/>
            <a:chOff x="487639" y="425884"/>
            <a:chExt cx="8568449" cy="5702771"/>
          </a:xfrm>
        </p:grpSpPr>
        <p:pic>
          <p:nvPicPr>
            <p:cNvPr id="19" name="Picture 2" descr="DSC00405"/>
            <p:cNvPicPr>
              <a:picLocks noChangeAspect="1" noChangeArrowheads="1"/>
            </p:cNvPicPr>
            <p:nvPr/>
          </p:nvPicPr>
          <p:blipFill>
            <a:blip r:embed="rId3"/>
            <a:srcRect t="1968" b="9842"/>
            <a:stretch>
              <a:fillRect/>
            </a:stretch>
          </p:blipFill>
          <p:spPr bwMode="auto">
            <a:xfrm>
              <a:off x="6799903" y="3909671"/>
              <a:ext cx="2256185" cy="14158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" name="Picture 19" descr="CMO View_0001.jpe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7639" y="4840026"/>
              <a:ext cx="2682024" cy="1288629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421432" y="425884"/>
              <a:ext cx="2273538" cy="151166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87655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0375" y="5915359"/>
            <a:ext cx="991612" cy="81213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36053" y="371707"/>
            <a:ext cx="46440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Looking Forward:</a:t>
            </a:r>
            <a:endParaRPr lang="en-US" sz="3600" dirty="0"/>
          </a:p>
        </p:txBody>
      </p:sp>
      <p:sp>
        <p:nvSpPr>
          <p:cNvPr id="8" name="TextBox 7"/>
          <p:cNvSpPr txBox="1"/>
          <p:nvPr/>
        </p:nvSpPr>
        <p:spPr>
          <a:xfrm>
            <a:off x="5280066" y="1642198"/>
            <a:ext cx="3396730" cy="32470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92100" indent="-285750">
              <a:lnSpc>
                <a:spcPct val="200000"/>
              </a:lnSpc>
              <a:buFont typeface="Arial" charset="0"/>
              <a:buChar char="•"/>
            </a:pPr>
            <a:r>
              <a:rPr lang="en-US" dirty="0" smtClean="0"/>
              <a:t>Seven year program</a:t>
            </a:r>
          </a:p>
          <a:p>
            <a:pPr marL="292100" indent="-285750">
              <a:lnSpc>
                <a:spcPct val="200000"/>
              </a:lnSpc>
              <a:buFont typeface="Arial" charset="0"/>
              <a:buChar char="•"/>
            </a:pPr>
            <a:r>
              <a:rPr lang="en-US" dirty="0" smtClean="0"/>
              <a:t>Cash </a:t>
            </a:r>
            <a:r>
              <a:rPr lang="en-US" dirty="0"/>
              <a:t>-  </a:t>
            </a:r>
            <a:r>
              <a:rPr lang="en-US" dirty="0" smtClean="0"/>
              <a:t>$38M; In </a:t>
            </a:r>
            <a:r>
              <a:rPr lang="en-US" dirty="0"/>
              <a:t>Kind - </a:t>
            </a:r>
            <a:r>
              <a:rPr lang="en-US" dirty="0" smtClean="0"/>
              <a:t>$470M</a:t>
            </a:r>
            <a:endParaRPr lang="en-US" dirty="0"/>
          </a:p>
          <a:p>
            <a:pPr marL="292100" indent="-285750">
              <a:lnSpc>
                <a:spcPct val="200000"/>
              </a:lnSpc>
              <a:buFont typeface="Arial" charset="0"/>
              <a:buChar char="•"/>
            </a:pPr>
            <a:r>
              <a:rPr lang="en-US" dirty="0" smtClean="0"/>
              <a:t>Two new CRC tier-2</a:t>
            </a:r>
            <a:endParaRPr lang="en-US" dirty="0"/>
          </a:p>
          <a:p>
            <a:pPr marL="292100" indent="-285750">
              <a:spcBef>
                <a:spcPts val="600"/>
              </a:spcBef>
              <a:buFont typeface="Arial" charset="0"/>
              <a:buChar char="•"/>
            </a:pPr>
            <a:r>
              <a:rPr lang="en-US" dirty="0" smtClean="0"/>
              <a:t>Twelve new Technical</a:t>
            </a:r>
            <a:r>
              <a:rPr lang="en-US" dirty="0"/>
              <a:t>, Admin and RA </a:t>
            </a:r>
            <a:r>
              <a:rPr lang="en-US" dirty="0" smtClean="0"/>
              <a:t>positions</a:t>
            </a:r>
          </a:p>
          <a:p>
            <a:pPr marL="292100" indent="-285750">
              <a:lnSpc>
                <a:spcPct val="200000"/>
              </a:lnSpc>
              <a:buFont typeface="Arial" charset="0"/>
              <a:buChar char="•"/>
            </a:pPr>
            <a:r>
              <a:rPr lang="en-US" dirty="0" smtClean="0"/>
              <a:t>23 new student positions</a:t>
            </a:r>
            <a:endParaRPr lang="en-US" dirty="0"/>
          </a:p>
          <a:p>
            <a:endParaRPr lang="en-US" sz="2000" dirty="0"/>
          </a:p>
        </p:txBody>
      </p:sp>
      <p:sp>
        <p:nvSpPr>
          <p:cNvPr id="10" name="TextBox 9"/>
          <p:cNvSpPr txBox="1"/>
          <p:nvPr/>
        </p:nvSpPr>
        <p:spPr>
          <a:xfrm>
            <a:off x="1451987" y="5513401"/>
            <a:ext cx="70955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Successful in a new Canada Excellence Research Chair in </a:t>
            </a:r>
          </a:p>
          <a:p>
            <a:pPr algn="ctr"/>
            <a:r>
              <a:rPr lang="en-US" sz="2000" b="1" dirty="0" smtClean="0"/>
              <a:t>Arctic Sea Ice, Freshwater-Marine coupling and Climate Change</a:t>
            </a:r>
            <a:endParaRPr lang="en-US" sz="2000" b="1" dirty="0"/>
          </a:p>
        </p:txBody>
      </p:sp>
      <p:pic>
        <p:nvPicPr>
          <p:cNvPr id="9" name="Picture 2" descr="Picture 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60374" y="897475"/>
            <a:ext cx="4568825" cy="4615926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TextBox 11"/>
          <p:cNvSpPr txBox="1"/>
          <p:nvPr/>
        </p:nvSpPr>
        <p:spPr>
          <a:xfrm>
            <a:off x="6978431" y="583577"/>
            <a:ext cx="5645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TBD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7748336" y="235618"/>
            <a:ext cx="1143000" cy="114871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/>
              <a:t>?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1489764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0375" y="5915359"/>
            <a:ext cx="991612" cy="81213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36054" y="371707"/>
            <a:ext cx="34006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Looking </a:t>
            </a:r>
            <a:r>
              <a:rPr lang="en-US" sz="3600" smtClean="0"/>
              <a:t>Forward:</a:t>
            </a:r>
            <a:endParaRPr lang="en-US" sz="3600" dirty="0"/>
          </a:p>
        </p:txBody>
      </p:sp>
      <p:sp>
        <p:nvSpPr>
          <p:cNvPr id="8" name="TextBox 7"/>
          <p:cNvSpPr txBox="1"/>
          <p:nvPr/>
        </p:nvSpPr>
        <p:spPr>
          <a:xfrm>
            <a:off x="5280066" y="1459116"/>
            <a:ext cx="3396730" cy="23852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92100" indent="-285750">
              <a:lnSpc>
                <a:spcPct val="200000"/>
              </a:lnSpc>
              <a:buFont typeface="Arial" charset="0"/>
              <a:buChar char="•"/>
            </a:pPr>
            <a:r>
              <a:rPr lang="en-US" dirty="0" smtClean="0"/>
              <a:t>Thirty year program</a:t>
            </a:r>
          </a:p>
          <a:p>
            <a:pPr marL="292100" indent="-285750">
              <a:lnSpc>
                <a:spcPct val="200000"/>
              </a:lnSpc>
              <a:buFont typeface="Arial" charset="0"/>
              <a:buChar char="•"/>
            </a:pPr>
            <a:r>
              <a:rPr lang="en-US" dirty="0" smtClean="0"/>
              <a:t>Cash </a:t>
            </a:r>
            <a:r>
              <a:rPr lang="en-US" dirty="0"/>
              <a:t>-  </a:t>
            </a:r>
            <a:r>
              <a:rPr lang="en-US" dirty="0" smtClean="0"/>
              <a:t>$44M; In </a:t>
            </a:r>
            <a:r>
              <a:rPr lang="en-US" dirty="0"/>
              <a:t>Kind - </a:t>
            </a:r>
            <a:r>
              <a:rPr lang="en-US" dirty="0" smtClean="0"/>
              <a:t>$27M</a:t>
            </a:r>
          </a:p>
          <a:p>
            <a:pPr marL="292100" indent="-285750">
              <a:lnSpc>
                <a:spcPct val="200000"/>
              </a:lnSpc>
              <a:buFont typeface="Arial" charset="0"/>
              <a:buChar char="•"/>
            </a:pPr>
            <a:r>
              <a:rPr lang="en-US" dirty="0" smtClean="0"/>
              <a:t>Two new CRC-T2 chairs</a:t>
            </a:r>
            <a:endParaRPr lang="en-US" dirty="0"/>
          </a:p>
          <a:p>
            <a:pPr marL="292100" indent="-285750">
              <a:spcBef>
                <a:spcPts val="600"/>
              </a:spcBef>
              <a:buFont typeface="Arial" charset="0"/>
              <a:buChar char="•"/>
            </a:pPr>
            <a:r>
              <a:rPr lang="en-US" dirty="0" smtClean="0"/>
              <a:t>Nine new Technical</a:t>
            </a:r>
            <a:r>
              <a:rPr lang="en-US" dirty="0"/>
              <a:t>, Admin and RA </a:t>
            </a:r>
            <a:r>
              <a:rPr lang="en-US" dirty="0" smtClean="0"/>
              <a:t>positions</a:t>
            </a:r>
          </a:p>
        </p:txBody>
      </p:sp>
      <p:pic>
        <p:nvPicPr>
          <p:cNvPr id="11" name="Picture 10" descr="CMO View_0001.jpe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718" y="1459116"/>
            <a:ext cx="4984252" cy="292543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0353" y="3844384"/>
            <a:ext cx="2516849" cy="273151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865119" y="457280"/>
            <a:ext cx="52788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The Churchill </a:t>
            </a:r>
            <a:r>
              <a:rPr lang="en-US" sz="2400" smtClean="0"/>
              <a:t>Marine Observatory (CMO)</a:t>
            </a:r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519338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BandLoui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525" y="1588"/>
            <a:ext cx="9134475" cy="105092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17" name="Rectangle 16"/>
          <p:cNvSpPr/>
          <p:nvPr/>
        </p:nvSpPr>
        <p:spPr>
          <a:xfrm>
            <a:off x="426940" y="1611338"/>
            <a:ext cx="3403600" cy="5047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rgbClr val="000000"/>
                </a:solidFill>
                <a:latin typeface="Calibri"/>
              </a:rPr>
              <a:t>Barber, David </a:t>
            </a:r>
            <a:r>
              <a:rPr lang="en-US" sz="1600" i="1" dirty="0" smtClean="0">
                <a:solidFill>
                  <a:srgbClr val="000000"/>
                </a:solidFill>
                <a:latin typeface="Calibri"/>
              </a:rPr>
              <a:t>(CRC)</a:t>
            </a:r>
          </a:p>
          <a:p>
            <a:r>
              <a:rPr lang="en-US" sz="1600" dirty="0" err="1" smtClean="0">
                <a:solidFill>
                  <a:srgbClr val="000000"/>
                </a:solidFill>
                <a:latin typeface="Calibri"/>
              </a:rPr>
              <a:t>Rysgaard</a:t>
            </a:r>
            <a:r>
              <a:rPr lang="en-US" sz="1600" dirty="0" smtClean="0">
                <a:solidFill>
                  <a:srgbClr val="000000"/>
                </a:solidFill>
                <a:latin typeface="Calibri"/>
              </a:rPr>
              <a:t>, </a:t>
            </a:r>
            <a:r>
              <a:rPr lang="en-US" sz="1600" dirty="0" err="1" smtClean="0">
                <a:solidFill>
                  <a:srgbClr val="000000"/>
                </a:solidFill>
                <a:latin typeface="Calibri"/>
              </a:rPr>
              <a:t>Soeren</a:t>
            </a:r>
            <a:r>
              <a:rPr lang="en-US" sz="1600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en-US" sz="1600" i="1" dirty="0" smtClean="0">
                <a:solidFill>
                  <a:srgbClr val="000000"/>
                </a:solidFill>
                <a:latin typeface="Calibri"/>
              </a:rPr>
              <a:t>(CERC)</a:t>
            </a:r>
          </a:p>
          <a:p>
            <a:r>
              <a:rPr lang="en-US" sz="1600" dirty="0">
                <a:solidFill>
                  <a:srgbClr val="000000"/>
                </a:solidFill>
                <a:latin typeface="Calibri"/>
              </a:rPr>
              <a:t>Wang, </a:t>
            </a:r>
            <a:r>
              <a:rPr lang="en-US" sz="1600" dirty="0" err="1" smtClean="0">
                <a:solidFill>
                  <a:srgbClr val="000000"/>
                </a:solidFill>
                <a:latin typeface="Calibri"/>
              </a:rPr>
              <a:t>Feiyue</a:t>
            </a:r>
            <a:r>
              <a:rPr lang="en-US" sz="1600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Calibri"/>
              </a:rPr>
              <a:t>(</a:t>
            </a:r>
            <a:r>
              <a:rPr lang="en-US" sz="1600" i="1" dirty="0" smtClean="0">
                <a:solidFill>
                  <a:srgbClr val="000000"/>
                </a:solidFill>
                <a:latin typeface="Calibri"/>
              </a:rPr>
              <a:t>CRC</a:t>
            </a:r>
            <a:r>
              <a:rPr lang="en-US" sz="1600" dirty="0" smtClean="0">
                <a:solidFill>
                  <a:srgbClr val="000000"/>
                </a:solidFill>
                <a:latin typeface="Calibri"/>
              </a:rPr>
              <a:t>)</a:t>
            </a:r>
            <a:endParaRPr lang="en-US" sz="1600" i="1" dirty="0" smtClean="0">
              <a:solidFill>
                <a:srgbClr val="000000"/>
              </a:solidFill>
              <a:latin typeface="Calibri"/>
            </a:endParaRPr>
          </a:p>
          <a:p>
            <a:r>
              <a:rPr lang="en-US" sz="1600" dirty="0" smtClean="0">
                <a:solidFill>
                  <a:srgbClr val="000000"/>
                </a:solidFill>
                <a:latin typeface="Calibri"/>
              </a:rPr>
              <a:t>Ali, Genevieve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alibri"/>
              </a:rPr>
              <a:t>Stern, Gary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alibri"/>
              </a:rPr>
              <a:t>Milne, Brooke</a:t>
            </a:r>
          </a:p>
          <a:p>
            <a:r>
              <a:rPr lang="en-US" sz="1600" dirty="0" err="1" smtClean="0">
                <a:solidFill>
                  <a:srgbClr val="000000"/>
                </a:solidFill>
                <a:latin typeface="Calibri"/>
              </a:rPr>
              <a:t>Puyan</a:t>
            </a:r>
            <a:r>
              <a:rPr lang="en-US" sz="1600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  <a:latin typeface="Calibri"/>
              </a:rPr>
              <a:t>Mojabi</a:t>
            </a:r>
            <a:endParaRPr lang="en-US" sz="1600" dirty="0" smtClean="0">
              <a:solidFill>
                <a:srgbClr val="000000"/>
              </a:solidFill>
              <a:latin typeface="Calibri"/>
            </a:endParaRPr>
          </a:p>
          <a:p>
            <a:r>
              <a:rPr lang="en-US" sz="1600" dirty="0" smtClean="0">
                <a:solidFill>
                  <a:srgbClr val="000000"/>
                </a:solidFill>
                <a:latin typeface="Calibri"/>
              </a:rPr>
              <a:t>Mundy, C.J. </a:t>
            </a:r>
          </a:p>
          <a:p>
            <a:r>
              <a:rPr lang="en-US" sz="1600" dirty="0" err="1" smtClean="0">
                <a:solidFill>
                  <a:srgbClr val="000000"/>
                </a:solidFill>
                <a:latin typeface="Calibri"/>
              </a:rPr>
              <a:t>Kuzyk</a:t>
            </a:r>
            <a:r>
              <a:rPr lang="en-US" sz="1600" dirty="0" smtClean="0">
                <a:solidFill>
                  <a:srgbClr val="000000"/>
                </a:solidFill>
                <a:latin typeface="Calibri"/>
              </a:rPr>
              <a:t>, Zou Zou</a:t>
            </a:r>
          </a:p>
          <a:p>
            <a:r>
              <a:rPr lang="en-US" sz="1600" dirty="0" err="1" smtClean="0">
                <a:solidFill>
                  <a:srgbClr val="000000"/>
                </a:solidFill>
                <a:latin typeface="Calibri"/>
              </a:rPr>
              <a:t>Ehn</a:t>
            </a:r>
            <a:r>
              <a:rPr lang="en-US" sz="1600" dirty="0" smtClean="0">
                <a:solidFill>
                  <a:srgbClr val="000000"/>
                </a:solidFill>
                <a:latin typeface="Calibri"/>
              </a:rPr>
              <a:t>, Jens. E. </a:t>
            </a:r>
          </a:p>
          <a:p>
            <a:r>
              <a:rPr lang="en-US" sz="1600" dirty="0" err="1" smtClean="0">
                <a:solidFill>
                  <a:srgbClr val="000000"/>
                </a:solidFill>
                <a:latin typeface="Calibri"/>
              </a:rPr>
              <a:t>Hanesiak</a:t>
            </a:r>
            <a:r>
              <a:rPr lang="en-US" sz="1600" dirty="0" smtClean="0">
                <a:solidFill>
                  <a:srgbClr val="000000"/>
                </a:solidFill>
                <a:latin typeface="Calibri"/>
              </a:rPr>
              <a:t>, John</a:t>
            </a:r>
          </a:p>
          <a:p>
            <a:r>
              <a:rPr lang="en-US" sz="1600" dirty="0" err="1" smtClean="0">
                <a:solidFill>
                  <a:srgbClr val="000000"/>
                </a:solidFill>
                <a:latin typeface="Calibri"/>
              </a:rPr>
              <a:t>Papakyriakou</a:t>
            </a:r>
            <a:r>
              <a:rPr lang="en-US" sz="1600" dirty="0" smtClean="0">
                <a:solidFill>
                  <a:srgbClr val="000000"/>
                </a:solidFill>
                <a:latin typeface="Calibri"/>
              </a:rPr>
              <a:t>, Tim</a:t>
            </a:r>
          </a:p>
          <a:p>
            <a:r>
              <a:rPr lang="en-US" sz="1600" dirty="0" err="1" smtClean="0">
                <a:solidFill>
                  <a:srgbClr val="000000"/>
                </a:solidFill>
                <a:latin typeface="Calibri"/>
              </a:rPr>
              <a:t>Halden</a:t>
            </a:r>
            <a:r>
              <a:rPr lang="en-US" sz="1600" dirty="0" smtClean="0">
                <a:solidFill>
                  <a:srgbClr val="000000"/>
                </a:solidFill>
                <a:latin typeface="Calibri"/>
              </a:rPr>
              <a:t>, Norman </a:t>
            </a:r>
          </a:p>
          <a:p>
            <a:r>
              <a:rPr lang="en-US" sz="1600" dirty="0" err="1" smtClean="0">
                <a:solidFill>
                  <a:srgbClr val="000000"/>
                </a:solidFill>
                <a:latin typeface="Calibri"/>
              </a:rPr>
              <a:t>Iacozza</a:t>
            </a:r>
            <a:r>
              <a:rPr lang="en-US" sz="1600" dirty="0" smtClean="0">
                <a:solidFill>
                  <a:srgbClr val="000000"/>
                </a:solidFill>
                <a:latin typeface="Calibri"/>
              </a:rPr>
              <a:t>, John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alibri"/>
              </a:rPr>
              <a:t>Hansen, Mark</a:t>
            </a:r>
          </a:p>
          <a:p>
            <a:r>
              <a:rPr lang="en-US" sz="1600" dirty="0" err="1" smtClean="0">
                <a:solidFill>
                  <a:srgbClr val="000000"/>
                </a:solidFill>
                <a:latin typeface="Calibri"/>
              </a:rPr>
              <a:t>Isleifson</a:t>
            </a:r>
            <a:r>
              <a:rPr lang="en-US" sz="1600" dirty="0" smtClean="0">
                <a:solidFill>
                  <a:srgbClr val="000000"/>
                </a:solidFill>
                <a:latin typeface="Calibri"/>
              </a:rPr>
              <a:t>, Dustin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600" dirty="0" smtClean="0">
                <a:solidFill>
                  <a:srgbClr val="000000"/>
                </a:solidFill>
                <a:latin typeface="Calibri"/>
              </a:rPr>
              <a:t>4 CRC </a:t>
            </a:r>
            <a:r>
              <a:rPr lang="mr-IN" sz="1600" dirty="0" smtClean="0">
                <a:solidFill>
                  <a:srgbClr val="000000"/>
                </a:solidFill>
                <a:latin typeface="Calibri"/>
              </a:rPr>
              <a:t>–</a:t>
            </a:r>
            <a:r>
              <a:rPr lang="en-US" sz="1600" dirty="0" smtClean="0">
                <a:solidFill>
                  <a:srgbClr val="000000"/>
                </a:solidFill>
                <a:latin typeface="Calibri"/>
              </a:rPr>
              <a:t> T2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600" dirty="0" smtClean="0">
                <a:solidFill>
                  <a:srgbClr val="000000"/>
                </a:solidFill>
                <a:latin typeface="Calibri"/>
              </a:rPr>
              <a:t>2 assistant profs</a:t>
            </a:r>
            <a:endParaRPr lang="en-US" dirty="0">
              <a:solidFill>
                <a:srgbClr val="000000"/>
              </a:solidFill>
              <a:latin typeface="Calibri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sz="1600" dirty="0" smtClean="0">
                <a:solidFill>
                  <a:srgbClr val="000000"/>
                </a:solidFill>
                <a:latin typeface="Calibri"/>
              </a:rPr>
              <a:t>2 new senior chairs</a:t>
            </a:r>
          </a:p>
          <a:p>
            <a:r>
              <a:rPr lang="en-US" dirty="0" smtClean="0">
                <a:solidFill>
                  <a:srgbClr val="000000"/>
                </a:solidFill>
                <a:latin typeface="Calibri"/>
              </a:rPr>
              <a:t>	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37235" y="1286045"/>
            <a:ext cx="36345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u="sng" dirty="0" smtClean="0">
                <a:solidFill>
                  <a:prstClr val="black"/>
                </a:solidFill>
                <a:latin typeface="Calibri"/>
              </a:rPr>
              <a:t>Tenure Track Faculty (20)</a:t>
            </a:r>
            <a:endParaRPr lang="en-US" sz="2000" u="sng" dirty="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3299915" y="1286045"/>
            <a:ext cx="3124200" cy="2418174"/>
            <a:chOff x="3299915" y="1286045"/>
            <a:chExt cx="3124200" cy="2418174"/>
          </a:xfrm>
        </p:grpSpPr>
        <p:sp>
          <p:nvSpPr>
            <p:cNvPr id="19" name="Rectangle 18"/>
            <p:cNvSpPr/>
            <p:nvPr/>
          </p:nvSpPr>
          <p:spPr>
            <a:xfrm>
              <a:off x="3488039" y="1611338"/>
              <a:ext cx="2390346" cy="209288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600" dirty="0" err="1" smtClean="0">
                  <a:solidFill>
                    <a:prstClr val="black"/>
                  </a:solidFill>
                  <a:latin typeface="Calibri"/>
                </a:rPr>
                <a:t>Dmitrenko</a:t>
              </a:r>
              <a:r>
                <a:rPr lang="en-US" sz="1600" dirty="0" smtClean="0">
                  <a:solidFill>
                    <a:prstClr val="black"/>
                  </a:solidFill>
                  <a:latin typeface="Calibri"/>
                </a:rPr>
                <a:t>, Igor</a:t>
              </a:r>
            </a:p>
            <a:p>
              <a:r>
                <a:rPr lang="en-US" sz="1600" dirty="0" err="1">
                  <a:solidFill>
                    <a:prstClr val="black"/>
                  </a:solidFill>
                  <a:latin typeface="Calibri"/>
                </a:rPr>
                <a:t>Kirilov</a:t>
              </a:r>
              <a:r>
                <a:rPr lang="en-US" sz="1600" dirty="0">
                  <a:solidFill>
                    <a:prstClr val="black"/>
                  </a:solidFill>
                  <a:latin typeface="Calibri"/>
                </a:rPr>
                <a:t>, Sergei </a:t>
              </a:r>
              <a:endParaRPr lang="en-US" sz="1600" dirty="0" smtClean="0">
                <a:solidFill>
                  <a:prstClr val="black"/>
                </a:solidFill>
                <a:latin typeface="Calibri"/>
              </a:endParaRPr>
            </a:p>
            <a:p>
              <a:r>
                <a:rPr lang="en-US" sz="1600" dirty="0" smtClean="0">
                  <a:solidFill>
                    <a:prstClr val="black"/>
                  </a:solidFill>
                  <a:latin typeface="Calibri"/>
                </a:rPr>
                <a:t>Galley, Ryan</a:t>
              </a:r>
            </a:p>
            <a:p>
              <a:r>
                <a:rPr lang="en-US" sz="1600" dirty="0" err="1" smtClean="0">
                  <a:solidFill>
                    <a:prstClr val="black"/>
                  </a:solidFill>
                  <a:latin typeface="Calibri"/>
                </a:rPr>
                <a:t>Lui</a:t>
              </a:r>
              <a:r>
                <a:rPr lang="en-US" sz="1600" dirty="0" smtClean="0">
                  <a:solidFill>
                    <a:prstClr val="black"/>
                  </a:solidFill>
                  <a:latin typeface="Calibri"/>
                </a:rPr>
                <a:t>, George</a:t>
              </a:r>
            </a:p>
            <a:p>
              <a:r>
                <a:rPr lang="en-US" sz="1600" dirty="0" err="1" smtClean="0">
                  <a:solidFill>
                    <a:prstClr val="black"/>
                  </a:solidFill>
                  <a:latin typeface="Calibri"/>
                </a:rPr>
                <a:t>Lukovich</a:t>
              </a:r>
              <a:r>
                <a:rPr lang="en-US" sz="1600" dirty="0" smtClean="0">
                  <a:solidFill>
                    <a:prstClr val="black"/>
                  </a:solidFill>
                  <a:latin typeface="Calibri"/>
                </a:rPr>
                <a:t>, Jennifer</a:t>
              </a:r>
            </a:p>
            <a:p>
              <a:r>
                <a:rPr lang="en-US" sz="1600" dirty="0" smtClean="0">
                  <a:solidFill>
                    <a:prstClr val="black"/>
                  </a:solidFill>
                  <a:latin typeface="Calibri"/>
                </a:rPr>
                <a:t>McCullough, Greg</a:t>
              </a:r>
            </a:p>
            <a:p>
              <a:r>
                <a:rPr lang="en-US" sz="1600" dirty="0" err="1" smtClean="0">
                  <a:solidFill>
                    <a:srgbClr val="000000"/>
                  </a:solidFill>
                  <a:latin typeface="Calibri"/>
                </a:rPr>
                <a:t>Ogi</a:t>
              </a:r>
              <a:r>
                <a:rPr lang="en-US" sz="1600" dirty="0" smtClean="0">
                  <a:solidFill>
                    <a:srgbClr val="000000"/>
                  </a:solidFill>
                  <a:latin typeface="Calibri"/>
                </a:rPr>
                <a:t>, Masayo </a:t>
              </a:r>
            </a:p>
            <a:p>
              <a:r>
                <a:rPr lang="en-US" sz="1600" dirty="0" err="1" smtClean="0">
                  <a:solidFill>
                    <a:srgbClr val="000000"/>
                  </a:solidFill>
                  <a:latin typeface="Calibri"/>
                </a:rPr>
                <a:t>Pucko</a:t>
              </a:r>
              <a:r>
                <a:rPr lang="en-US" sz="1600" dirty="0" smtClean="0">
                  <a:solidFill>
                    <a:srgbClr val="000000"/>
                  </a:solidFill>
                  <a:latin typeface="Calibri"/>
                </a:rPr>
                <a:t>, Monika</a:t>
              </a:r>
              <a:r>
                <a:rPr lang="en-US" dirty="0" smtClean="0">
                  <a:solidFill>
                    <a:srgbClr val="000000"/>
                  </a:solidFill>
                  <a:latin typeface="Calibri"/>
                </a:rPr>
                <a:t>	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299915" y="1286045"/>
              <a:ext cx="31242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u="sng" dirty="0" smtClean="0">
                  <a:solidFill>
                    <a:prstClr val="black"/>
                  </a:solidFill>
                  <a:latin typeface="Calibri"/>
                </a:rPr>
                <a:t>Research Faculty (8)</a:t>
              </a:r>
              <a:endParaRPr lang="en-US" sz="2000" u="sng" dirty="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5775767" y="1286045"/>
            <a:ext cx="33219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u="sng" dirty="0" smtClean="0">
                <a:solidFill>
                  <a:prstClr val="black"/>
                </a:solidFill>
                <a:latin typeface="Calibri"/>
              </a:rPr>
              <a:t>Adjunct/Affiliate </a:t>
            </a:r>
            <a:r>
              <a:rPr lang="en-US" sz="2000" u="sng" smtClean="0">
                <a:solidFill>
                  <a:prstClr val="black"/>
                </a:solidFill>
                <a:latin typeface="Calibri"/>
              </a:rPr>
              <a:t>Faculty (16)</a:t>
            </a:r>
            <a:endParaRPr lang="en-US" sz="2000" u="sng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066509" y="1599765"/>
            <a:ext cx="2707663" cy="430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>
                <a:solidFill>
                  <a:srgbClr val="000000"/>
                </a:solidFill>
                <a:latin typeface="Calibri"/>
              </a:rPr>
              <a:t>Loseto</a:t>
            </a:r>
            <a:r>
              <a:rPr lang="en-US" sz="1600" dirty="0">
                <a:solidFill>
                  <a:srgbClr val="000000"/>
                </a:solidFill>
                <a:latin typeface="Calibri"/>
              </a:rPr>
              <a:t>, Lisa </a:t>
            </a:r>
            <a:r>
              <a:rPr lang="en-US" sz="1600" dirty="0" smtClean="0">
                <a:solidFill>
                  <a:srgbClr val="000000"/>
                </a:solidFill>
                <a:latin typeface="Calibri"/>
              </a:rPr>
              <a:t>- DFO</a:t>
            </a:r>
          </a:p>
          <a:p>
            <a:r>
              <a:rPr lang="en-US" sz="1600" dirty="0">
                <a:solidFill>
                  <a:srgbClr val="000000"/>
                </a:solidFill>
                <a:latin typeface="Calibri"/>
              </a:rPr>
              <a:t>Michel, </a:t>
            </a:r>
            <a:r>
              <a:rPr lang="en-US" sz="1600" dirty="0" smtClean="0">
                <a:solidFill>
                  <a:srgbClr val="000000"/>
                </a:solidFill>
                <a:latin typeface="Calibri"/>
              </a:rPr>
              <a:t>Christine - DFO</a:t>
            </a:r>
          </a:p>
          <a:p>
            <a:r>
              <a:rPr lang="en-US" sz="1600" dirty="0" err="1" smtClean="0">
                <a:solidFill>
                  <a:srgbClr val="000000"/>
                </a:solidFill>
                <a:latin typeface="Calibri"/>
              </a:rPr>
              <a:t>Stadnyk</a:t>
            </a:r>
            <a:r>
              <a:rPr lang="en-US" sz="1600" dirty="0" smtClean="0">
                <a:solidFill>
                  <a:srgbClr val="000000"/>
                </a:solidFill>
                <a:latin typeface="Calibri"/>
              </a:rPr>
              <a:t>, Tricia </a:t>
            </a:r>
            <a:r>
              <a:rPr lang="mr-IN" sz="1600" dirty="0" smtClean="0">
                <a:solidFill>
                  <a:srgbClr val="000000"/>
                </a:solidFill>
                <a:latin typeface="Mangal"/>
              </a:rPr>
              <a:t>–</a:t>
            </a:r>
            <a:r>
              <a:rPr lang="en-US" sz="1600" dirty="0" smtClean="0">
                <a:solidFill>
                  <a:srgbClr val="000000"/>
                </a:solidFill>
                <a:latin typeface="Calibri"/>
              </a:rPr>
              <a:t> UM - </a:t>
            </a:r>
            <a:r>
              <a:rPr lang="en-US" sz="1600" dirty="0" err="1" smtClean="0">
                <a:solidFill>
                  <a:srgbClr val="000000"/>
                </a:solidFill>
                <a:latin typeface="Calibri"/>
              </a:rPr>
              <a:t>Eng</a:t>
            </a:r>
            <a:endParaRPr lang="en-US" sz="1600" dirty="0" smtClean="0">
              <a:solidFill>
                <a:srgbClr val="000000"/>
              </a:solidFill>
              <a:latin typeface="Calibri"/>
            </a:endParaRPr>
          </a:p>
          <a:p>
            <a:r>
              <a:rPr lang="en-US" sz="1600" dirty="0" err="1">
                <a:solidFill>
                  <a:srgbClr val="000000"/>
                </a:solidFill>
              </a:rPr>
              <a:t>Lobb</a:t>
            </a:r>
            <a:r>
              <a:rPr lang="en-US" sz="1600" dirty="0">
                <a:solidFill>
                  <a:srgbClr val="000000"/>
                </a:solidFill>
              </a:rPr>
              <a:t>, </a:t>
            </a:r>
            <a:r>
              <a:rPr lang="en-US" sz="1600" dirty="0" smtClean="0">
                <a:solidFill>
                  <a:srgbClr val="000000"/>
                </a:solidFill>
              </a:rPr>
              <a:t>David </a:t>
            </a:r>
            <a:r>
              <a:rPr lang="mr-IN" sz="1600" dirty="0" smtClean="0">
                <a:solidFill>
                  <a:srgbClr val="000000"/>
                </a:solidFill>
              </a:rPr>
              <a:t>–</a:t>
            </a:r>
            <a:r>
              <a:rPr lang="en-US" sz="1600" dirty="0" smtClean="0">
                <a:solidFill>
                  <a:srgbClr val="000000"/>
                </a:solidFill>
              </a:rPr>
              <a:t> UM Agriculture</a:t>
            </a:r>
            <a:endParaRPr lang="en-US" sz="1600" dirty="0">
              <a:solidFill>
                <a:srgbClr val="000000"/>
              </a:solidFill>
            </a:endParaRPr>
          </a:p>
          <a:p>
            <a:r>
              <a:rPr lang="en-US" sz="1600" dirty="0" err="1" smtClean="0">
                <a:solidFill>
                  <a:srgbClr val="000000"/>
                </a:solidFill>
                <a:latin typeface="Calibri"/>
              </a:rPr>
              <a:t>Shafai</a:t>
            </a:r>
            <a:r>
              <a:rPr lang="en-US" sz="1600" dirty="0" smtClean="0">
                <a:solidFill>
                  <a:srgbClr val="000000"/>
                </a:solidFill>
                <a:latin typeface="Calibri"/>
              </a:rPr>
              <a:t>, Lot </a:t>
            </a:r>
            <a:r>
              <a:rPr lang="mr-IN" sz="1600" dirty="0" smtClean="0">
                <a:solidFill>
                  <a:srgbClr val="000000"/>
                </a:solidFill>
                <a:latin typeface="Mangal"/>
              </a:rPr>
              <a:t>–</a:t>
            </a:r>
            <a:r>
              <a:rPr lang="en-US" sz="1600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Calibri"/>
              </a:rPr>
              <a:t>UM </a:t>
            </a:r>
            <a:r>
              <a:rPr lang="en-US" sz="1600" dirty="0" err="1" smtClean="0">
                <a:solidFill>
                  <a:srgbClr val="000000"/>
                </a:solidFill>
                <a:latin typeface="Calibri"/>
              </a:rPr>
              <a:t>Eng</a:t>
            </a:r>
            <a:endParaRPr lang="en-US" sz="1600" dirty="0" smtClean="0">
              <a:solidFill>
                <a:srgbClr val="000000"/>
              </a:solidFill>
              <a:latin typeface="Calibri"/>
            </a:endParaRPr>
          </a:p>
          <a:p>
            <a:r>
              <a:rPr lang="en-US" sz="1600" dirty="0" err="1" smtClean="0">
                <a:solidFill>
                  <a:srgbClr val="000000"/>
                </a:solidFill>
                <a:latin typeface="Calibri"/>
              </a:rPr>
              <a:t>Sydor</a:t>
            </a:r>
            <a:r>
              <a:rPr lang="en-US" sz="1600" dirty="0" smtClean="0">
                <a:solidFill>
                  <a:srgbClr val="000000"/>
                </a:solidFill>
                <a:latin typeface="Calibri"/>
              </a:rPr>
              <a:t>, Kevin </a:t>
            </a:r>
            <a:r>
              <a:rPr lang="mr-IN" sz="1600" dirty="0" smtClean="0">
                <a:solidFill>
                  <a:srgbClr val="000000"/>
                </a:solidFill>
                <a:latin typeface="Mangal"/>
              </a:rPr>
              <a:t>–</a:t>
            </a:r>
            <a:r>
              <a:rPr lang="en-US" sz="1600" dirty="0" smtClean="0">
                <a:solidFill>
                  <a:srgbClr val="000000"/>
                </a:solidFill>
                <a:latin typeface="Calibri"/>
              </a:rPr>
              <a:t> MB Hydro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alibri"/>
              </a:rPr>
              <a:t>Ng, Adolf </a:t>
            </a:r>
            <a:r>
              <a:rPr lang="mr-IN" sz="1600" dirty="0" smtClean="0">
                <a:solidFill>
                  <a:srgbClr val="000000"/>
                </a:solidFill>
                <a:latin typeface="Mangal"/>
              </a:rPr>
              <a:t>–</a:t>
            </a:r>
            <a:r>
              <a:rPr lang="en-US" sz="1600" dirty="0" smtClean="0">
                <a:solidFill>
                  <a:srgbClr val="000000"/>
                </a:solidFill>
                <a:latin typeface="Calibri"/>
              </a:rPr>
              <a:t> UM - Business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alibri"/>
              </a:rPr>
              <a:t>Tremblay, Jean-Eric - </a:t>
            </a:r>
            <a:r>
              <a:rPr lang="en-US" sz="1600" dirty="0" err="1" smtClean="0">
                <a:solidFill>
                  <a:srgbClr val="000000"/>
                </a:solidFill>
                <a:latin typeface="Calibri"/>
              </a:rPr>
              <a:t>ULaval</a:t>
            </a:r>
            <a:endParaRPr lang="en-US" sz="1600" dirty="0" smtClean="0">
              <a:solidFill>
                <a:srgbClr val="000000"/>
              </a:solidFill>
              <a:latin typeface="Calibri"/>
            </a:endParaRPr>
          </a:p>
          <a:p>
            <a:r>
              <a:rPr lang="en-US" sz="1600" dirty="0" err="1" smtClean="0">
                <a:solidFill>
                  <a:srgbClr val="000000"/>
                </a:solidFill>
                <a:latin typeface="Calibri"/>
              </a:rPr>
              <a:t>Yackel</a:t>
            </a:r>
            <a:r>
              <a:rPr lang="en-US" sz="1600" dirty="0" smtClean="0">
                <a:solidFill>
                  <a:srgbClr val="000000"/>
                </a:solidFill>
                <a:latin typeface="Calibri"/>
              </a:rPr>
              <a:t>, John - </a:t>
            </a:r>
            <a:r>
              <a:rPr lang="en-US" sz="1600" dirty="0" err="1" smtClean="0">
                <a:solidFill>
                  <a:srgbClr val="000000"/>
                </a:solidFill>
                <a:latin typeface="Calibri"/>
              </a:rPr>
              <a:t>UCalgary</a:t>
            </a:r>
            <a:endParaRPr lang="en-US" sz="1600" dirty="0" smtClean="0">
              <a:solidFill>
                <a:srgbClr val="000000"/>
              </a:solidFill>
              <a:latin typeface="Calibri"/>
            </a:endParaRPr>
          </a:p>
          <a:p>
            <a:r>
              <a:rPr lang="en-US" sz="1600" dirty="0" smtClean="0">
                <a:solidFill>
                  <a:srgbClr val="000000"/>
                </a:solidFill>
                <a:latin typeface="Calibri"/>
              </a:rPr>
              <a:t>Deming, Jody - </a:t>
            </a:r>
            <a:r>
              <a:rPr lang="en-US" sz="1600" dirty="0" err="1" smtClean="0">
                <a:solidFill>
                  <a:srgbClr val="000000"/>
                </a:solidFill>
                <a:latin typeface="Calibri"/>
              </a:rPr>
              <a:t>UWashington</a:t>
            </a:r>
            <a:endParaRPr lang="en-US" sz="1600" dirty="0" smtClean="0">
              <a:solidFill>
                <a:srgbClr val="000000"/>
              </a:solidFill>
              <a:latin typeface="Calibri"/>
            </a:endParaRPr>
          </a:p>
          <a:p>
            <a:r>
              <a:rPr lang="en-US" sz="1600" dirty="0" smtClean="0">
                <a:solidFill>
                  <a:srgbClr val="000000"/>
                </a:solidFill>
                <a:latin typeface="Calibri"/>
              </a:rPr>
              <a:t>Macdonald</a:t>
            </a:r>
            <a:r>
              <a:rPr lang="en-US" sz="1600" dirty="0">
                <a:solidFill>
                  <a:srgbClr val="000000"/>
                </a:solidFill>
                <a:latin typeface="Calibri"/>
              </a:rPr>
              <a:t>, </a:t>
            </a:r>
            <a:r>
              <a:rPr lang="en-US" sz="1600" dirty="0" smtClean="0">
                <a:solidFill>
                  <a:srgbClr val="000000"/>
                </a:solidFill>
                <a:latin typeface="Calibri"/>
              </a:rPr>
              <a:t>Robbie - DFO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alibri"/>
              </a:rPr>
              <a:t>Fortier, Louis - </a:t>
            </a:r>
            <a:r>
              <a:rPr lang="en-US" sz="1600" dirty="0" err="1" smtClean="0">
                <a:solidFill>
                  <a:srgbClr val="000000"/>
                </a:solidFill>
                <a:latin typeface="Calibri"/>
              </a:rPr>
              <a:t>ULaval</a:t>
            </a:r>
            <a:endParaRPr lang="en-US" sz="1600" dirty="0" smtClean="0">
              <a:solidFill>
                <a:srgbClr val="000000"/>
              </a:solidFill>
              <a:latin typeface="Calibri"/>
            </a:endParaRPr>
          </a:p>
          <a:p>
            <a:r>
              <a:rPr lang="en-US" sz="1600" dirty="0" smtClean="0">
                <a:solidFill>
                  <a:srgbClr val="000000"/>
                </a:solidFill>
                <a:latin typeface="Calibri"/>
              </a:rPr>
              <a:t>Ferguson</a:t>
            </a:r>
            <a:r>
              <a:rPr lang="en-US" sz="1600" dirty="0">
                <a:solidFill>
                  <a:srgbClr val="000000"/>
                </a:solidFill>
                <a:latin typeface="Calibri"/>
              </a:rPr>
              <a:t>, </a:t>
            </a:r>
            <a:r>
              <a:rPr lang="en-US" sz="1600" dirty="0" smtClean="0">
                <a:solidFill>
                  <a:srgbClr val="000000"/>
                </a:solidFill>
                <a:latin typeface="Calibri"/>
              </a:rPr>
              <a:t>Steve</a:t>
            </a:r>
            <a:r>
              <a:rPr lang="en-US" sz="1600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Calibri"/>
              </a:rPr>
              <a:t>- DFO</a:t>
            </a:r>
            <a:endParaRPr lang="en-US" sz="1600" dirty="0">
              <a:solidFill>
                <a:srgbClr val="000000"/>
              </a:solidFill>
              <a:latin typeface="Calibri"/>
            </a:endParaRPr>
          </a:p>
          <a:p>
            <a:r>
              <a:rPr lang="en-US" sz="1600" dirty="0" smtClean="0">
                <a:solidFill>
                  <a:srgbClr val="000000"/>
                </a:solidFill>
                <a:latin typeface="Calibri"/>
              </a:rPr>
              <a:t>Hubert, Casey - </a:t>
            </a:r>
            <a:r>
              <a:rPr lang="en-US" sz="1600" dirty="0" err="1" smtClean="0">
                <a:solidFill>
                  <a:srgbClr val="000000"/>
                </a:solidFill>
                <a:latin typeface="Calibri"/>
              </a:rPr>
              <a:t>UCalgary</a:t>
            </a:r>
            <a:endParaRPr lang="en-US" sz="1600" dirty="0">
              <a:solidFill>
                <a:srgbClr val="000000"/>
              </a:solidFill>
              <a:latin typeface="Calibri"/>
            </a:endParaRPr>
          </a:p>
          <a:p>
            <a:r>
              <a:rPr lang="en-US" sz="1600" dirty="0" smtClean="0">
                <a:solidFill>
                  <a:srgbClr val="000000"/>
                </a:solidFill>
                <a:latin typeface="Calibri"/>
              </a:rPr>
              <a:t>Miller, Lisa - DFO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alibri"/>
              </a:rPr>
              <a:t>Gosselin, Michel </a:t>
            </a:r>
            <a:r>
              <a:rPr lang="mr-IN" sz="1600" dirty="0" smtClean="0">
                <a:solidFill>
                  <a:srgbClr val="000000"/>
                </a:solidFill>
                <a:latin typeface="Calibri"/>
              </a:rPr>
              <a:t>–</a:t>
            </a:r>
            <a:r>
              <a:rPr lang="en-US" sz="1600" dirty="0" smtClean="0">
                <a:solidFill>
                  <a:srgbClr val="000000"/>
                </a:solidFill>
                <a:latin typeface="Calibri"/>
              </a:rPr>
              <a:t> UQAR</a:t>
            </a:r>
          </a:p>
          <a:p>
            <a:r>
              <a:rPr lang="en-US" sz="1600" smtClean="0">
                <a:solidFill>
                  <a:srgbClr val="000000"/>
                </a:solidFill>
                <a:latin typeface="Calibri"/>
              </a:rPr>
              <a:t>Stephen Petersen - APZ</a:t>
            </a:r>
            <a:r>
              <a:rPr lang="en-US" dirty="0">
                <a:solidFill>
                  <a:srgbClr val="000000"/>
                </a:solidFill>
                <a:latin typeface="Calibri"/>
              </a:rPr>
              <a:t>	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129559" y="3869685"/>
            <a:ext cx="2358834" cy="181588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prstClr val="black"/>
                </a:solidFill>
                <a:latin typeface="Calibri"/>
              </a:rPr>
              <a:t>28 Faculty</a:t>
            </a:r>
          </a:p>
          <a:p>
            <a:pPr algn="ctr"/>
            <a:r>
              <a:rPr lang="en-US" sz="1600" dirty="0" smtClean="0">
                <a:solidFill>
                  <a:prstClr val="black"/>
                </a:solidFill>
                <a:latin typeface="Calibri"/>
              </a:rPr>
              <a:t>16 Adjunct/Affiliate</a:t>
            </a:r>
          </a:p>
          <a:p>
            <a:pPr algn="ctr"/>
            <a:r>
              <a:rPr lang="en-US" sz="1600" dirty="0" smtClean="0">
                <a:solidFill>
                  <a:prstClr val="black"/>
                </a:solidFill>
                <a:latin typeface="Calibri"/>
              </a:rPr>
              <a:t>30 MSc, 30 PhD, 12 RA, 8 PDF, 16 staff </a:t>
            </a:r>
          </a:p>
          <a:p>
            <a:pPr algn="ctr"/>
            <a:r>
              <a:rPr lang="en-US" sz="1600" dirty="0" smtClean="0">
                <a:solidFill>
                  <a:prstClr val="black"/>
                </a:solidFill>
                <a:latin typeface="Calibri"/>
              </a:rPr>
              <a:t>= 135</a:t>
            </a:r>
          </a:p>
          <a:p>
            <a:pPr algn="ctr"/>
            <a:endParaRPr lang="en-US" sz="1600" dirty="0">
              <a:solidFill>
                <a:prstClr val="black"/>
              </a:solidFill>
              <a:latin typeface="Calibri"/>
            </a:endParaRPr>
          </a:p>
          <a:p>
            <a:pPr algn="ctr"/>
            <a:endParaRPr lang="en-US" sz="16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192938" y="5240441"/>
            <a:ext cx="22320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prstClr val="black"/>
                </a:solidFill>
                <a:latin typeface="Calibri"/>
              </a:rPr>
              <a:t>*14 new technical staff*</a:t>
            </a:r>
            <a:endParaRPr lang="en-US" sz="16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9339" y="5865661"/>
            <a:ext cx="819274" cy="835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318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Picture 15" descr="Picture 1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49762" y="1841025"/>
            <a:ext cx="4161266" cy="3249842"/>
          </a:xfrm>
          <a:prstGeom prst="rect">
            <a:avLst/>
          </a:prstGeom>
          <a:ln w="12700">
            <a:miter lim="400000"/>
          </a:ln>
        </p:spPr>
      </p:pic>
      <p:sp>
        <p:nvSpPr>
          <p:cNvPr id="214" name="TextBox 8"/>
          <p:cNvSpPr txBox="1"/>
          <p:nvPr/>
        </p:nvSpPr>
        <p:spPr>
          <a:xfrm>
            <a:off x="1035075" y="4206181"/>
            <a:ext cx="2134397" cy="3952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2146" rIns="32146">
            <a:spAutoFit/>
          </a:bodyPr>
          <a:lstStyle/>
          <a:p>
            <a:pPr defTabSz="321457">
              <a:defRPr sz="1400" b="0">
                <a:latin typeface="Calibri"/>
                <a:ea typeface="Calibri"/>
                <a:cs typeface="Calibri"/>
                <a:sym typeface="Calibri"/>
              </a:defRPr>
            </a:pPr>
            <a:r>
              <a:rPr sz="984"/>
              <a:t> f(x) = -0.0041411 *yr</a:t>
            </a:r>
            <a:r>
              <a:rPr sz="984" baseline="30000"/>
              <a:t>2</a:t>
            </a:r>
            <a:r>
              <a:rPr sz="984"/>
              <a:t>+ 16.43*yr -16295</a:t>
            </a:r>
          </a:p>
          <a:p>
            <a:pPr defTabSz="321457">
              <a:defRPr sz="1400" b="0">
                <a:latin typeface="Calibri"/>
                <a:ea typeface="Calibri"/>
                <a:cs typeface="Calibri"/>
                <a:sym typeface="Calibri"/>
              </a:defRPr>
            </a:pPr>
            <a:r>
              <a:rPr sz="984"/>
              <a:t>R</a:t>
            </a:r>
            <a:r>
              <a:rPr sz="984" baseline="30000"/>
              <a:t>2</a:t>
            </a:r>
            <a:r>
              <a:rPr sz="984"/>
              <a:t> = 0.78</a:t>
            </a:r>
          </a:p>
        </p:txBody>
      </p:sp>
      <p:sp>
        <p:nvSpPr>
          <p:cNvPr id="215" name="TextBox 9"/>
          <p:cNvSpPr txBox="1"/>
          <p:nvPr/>
        </p:nvSpPr>
        <p:spPr>
          <a:xfrm>
            <a:off x="2586388" y="5147596"/>
            <a:ext cx="364617" cy="2871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2146" rIns="32146">
            <a:spAutoFit/>
          </a:bodyPr>
          <a:lstStyle>
            <a:lvl1pPr algn="l" defTabSz="457200">
              <a:defRPr sz="1800" b="0">
                <a:latin typeface="Times"/>
                <a:ea typeface="Times"/>
                <a:cs typeface="Times"/>
                <a:sym typeface="Times"/>
              </a:defRPr>
            </a:lvl1pPr>
          </a:lstStyle>
          <a:p>
            <a:r>
              <a:rPr sz="1266"/>
              <a:t>Year</a:t>
            </a:r>
          </a:p>
        </p:txBody>
      </p:sp>
      <p:sp>
        <p:nvSpPr>
          <p:cNvPr id="216" name="TextBox 10"/>
          <p:cNvSpPr txBox="1"/>
          <p:nvPr/>
        </p:nvSpPr>
        <p:spPr>
          <a:xfrm rot="16200000">
            <a:off x="-388253" y="3536285"/>
            <a:ext cx="1796997" cy="2871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2146" rIns="32146">
            <a:spAutoFit/>
          </a:bodyPr>
          <a:lstStyle/>
          <a:p>
            <a:pPr defTabSz="321457">
              <a:defRPr sz="1800" b="0">
                <a:latin typeface="Times"/>
                <a:ea typeface="Times"/>
                <a:cs typeface="Times"/>
                <a:sym typeface="Times"/>
              </a:defRPr>
            </a:pPr>
            <a:r>
              <a:rPr sz="1266"/>
              <a:t>Sea ice Area (million km</a:t>
            </a:r>
            <a:r>
              <a:rPr sz="1266" baseline="30000"/>
              <a:t>2</a:t>
            </a:r>
            <a:r>
              <a:rPr sz="1266"/>
              <a:t>)</a:t>
            </a:r>
          </a:p>
        </p:txBody>
      </p:sp>
      <p:grpSp>
        <p:nvGrpSpPr>
          <p:cNvPr id="221" name="Group 3"/>
          <p:cNvGrpSpPr/>
          <p:nvPr/>
        </p:nvGrpSpPr>
        <p:grpSpPr>
          <a:xfrm>
            <a:off x="1354405" y="2000008"/>
            <a:ext cx="2930325" cy="2399457"/>
            <a:chOff x="0" y="0"/>
            <a:chExt cx="3302000" cy="2709333"/>
          </a:xfrm>
        </p:grpSpPr>
        <p:sp>
          <p:nvSpPr>
            <p:cNvPr id="217" name="Straight Connector 2"/>
            <p:cNvSpPr/>
            <p:nvPr/>
          </p:nvSpPr>
          <p:spPr>
            <a:xfrm flipV="1">
              <a:off x="-1" y="0"/>
              <a:ext cx="1" cy="889000"/>
            </a:xfrm>
            <a:prstGeom prst="line">
              <a:avLst/>
            </a:prstGeom>
            <a:noFill/>
            <a:ln w="25400" cap="flat">
              <a:solidFill>
                <a:srgbClr val="FF0000"/>
              </a:solidFill>
              <a:prstDash val="solid"/>
              <a:round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square" lIns="32146" tIns="32146" rIns="32146" bIns="32146" numCol="1" anchor="t">
              <a:noAutofit/>
            </a:bodyPr>
            <a:lstStyle/>
            <a:p>
              <a:pPr defTabSz="321457">
                <a:defRPr sz="1800" b="0">
                  <a:latin typeface="Calibri"/>
                  <a:ea typeface="Calibri"/>
                  <a:cs typeface="Calibri"/>
                  <a:sym typeface="Calibri"/>
                </a:defRPr>
              </a:pPr>
              <a:endParaRPr sz="1266"/>
            </a:p>
          </p:txBody>
        </p:sp>
        <p:sp>
          <p:nvSpPr>
            <p:cNvPr id="218" name="Straight Connector 11"/>
            <p:cNvSpPr/>
            <p:nvPr/>
          </p:nvSpPr>
          <p:spPr>
            <a:xfrm flipV="1">
              <a:off x="1109132" y="0"/>
              <a:ext cx="1" cy="889000"/>
            </a:xfrm>
            <a:prstGeom prst="line">
              <a:avLst/>
            </a:prstGeom>
            <a:noFill/>
            <a:ln w="25400" cap="flat">
              <a:solidFill>
                <a:srgbClr val="FF0000"/>
              </a:solidFill>
              <a:prstDash val="solid"/>
              <a:round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square" lIns="32146" tIns="32146" rIns="32146" bIns="32146" numCol="1" anchor="t">
              <a:noAutofit/>
            </a:bodyPr>
            <a:lstStyle/>
            <a:p>
              <a:pPr defTabSz="321457">
                <a:defRPr sz="1800" b="0">
                  <a:latin typeface="Calibri"/>
                  <a:ea typeface="Calibri"/>
                  <a:cs typeface="Calibri"/>
                  <a:sym typeface="Calibri"/>
                </a:defRPr>
              </a:pPr>
              <a:endParaRPr sz="1266"/>
            </a:p>
          </p:txBody>
        </p:sp>
        <p:sp>
          <p:nvSpPr>
            <p:cNvPr id="219" name="Straight Connector 14"/>
            <p:cNvSpPr/>
            <p:nvPr/>
          </p:nvSpPr>
          <p:spPr>
            <a:xfrm flipV="1">
              <a:off x="2218266" y="618061"/>
              <a:ext cx="1" cy="889001"/>
            </a:xfrm>
            <a:prstGeom prst="line">
              <a:avLst/>
            </a:prstGeom>
            <a:noFill/>
            <a:ln w="25400" cap="flat">
              <a:solidFill>
                <a:srgbClr val="FF0000"/>
              </a:solidFill>
              <a:prstDash val="solid"/>
              <a:round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square" lIns="32146" tIns="32146" rIns="32146" bIns="32146" numCol="1" anchor="t">
              <a:noAutofit/>
            </a:bodyPr>
            <a:lstStyle/>
            <a:p>
              <a:pPr defTabSz="321457">
                <a:defRPr sz="1800" b="0">
                  <a:latin typeface="Calibri"/>
                  <a:ea typeface="Calibri"/>
                  <a:cs typeface="Calibri"/>
                  <a:sym typeface="Calibri"/>
                </a:defRPr>
              </a:pPr>
              <a:endParaRPr sz="1266"/>
            </a:p>
          </p:txBody>
        </p:sp>
        <p:sp>
          <p:nvSpPr>
            <p:cNvPr id="220" name="Straight Connector 16"/>
            <p:cNvSpPr/>
            <p:nvPr/>
          </p:nvSpPr>
          <p:spPr>
            <a:xfrm flipV="1">
              <a:off x="3302000" y="1820333"/>
              <a:ext cx="0" cy="889001"/>
            </a:xfrm>
            <a:prstGeom prst="line">
              <a:avLst/>
            </a:prstGeom>
            <a:noFill/>
            <a:ln w="25400" cap="flat">
              <a:solidFill>
                <a:srgbClr val="FF0000"/>
              </a:solidFill>
              <a:prstDash val="solid"/>
              <a:round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square" lIns="32146" tIns="32146" rIns="32146" bIns="32146" numCol="1" anchor="t">
              <a:noAutofit/>
            </a:bodyPr>
            <a:lstStyle/>
            <a:p>
              <a:pPr defTabSz="321457">
                <a:defRPr sz="1800" b="0">
                  <a:latin typeface="Calibri"/>
                  <a:ea typeface="Calibri"/>
                  <a:cs typeface="Calibri"/>
                  <a:sym typeface="Calibri"/>
                </a:defRPr>
              </a:pPr>
              <a:endParaRPr sz="1266"/>
            </a:p>
          </p:txBody>
        </p:sp>
      </p:grpSp>
      <p:grpSp>
        <p:nvGrpSpPr>
          <p:cNvPr id="228" name="Group 27"/>
          <p:cNvGrpSpPr/>
          <p:nvPr/>
        </p:nvGrpSpPr>
        <p:grpSpPr>
          <a:xfrm>
            <a:off x="1767656" y="2044998"/>
            <a:ext cx="2171448" cy="2054535"/>
            <a:chOff x="0" y="0"/>
            <a:chExt cx="2446868" cy="2319865"/>
          </a:xfrm>
        </p:grpSpPr>
        <p:sp>
          <p:nvSpPr>
            <p:cNvPr id="222" name="Straight Connector 6"/>
            <p:cNvSpPr/>
            <p:nvPr/>
          </p:nvSpPr>
          <p:spPr>
            <a:xfrm>
              <a:off x="67733" y="0"/>
              <a:ext cx="8468" cy="550334"/>
            </a:xfrm>
            <a:prstGeom prst="line">
              <a:avLst/>
            </a:prstGeom>
            <a:noFill/>
            <a:ln w="25400" cap="flat">
              <a:solidFill>
                <a:srgbClr val="4F81BD"/>
              </a:solidFill>
              <a:prstDash val="solid"/>
              <a:round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square" lIns="32146" tIns="32146" rIns="32146" bIns="32146" numCol="1" anchor="t">
              <a:noAutofit/>
            </a:bodyPr>
            <a:lstStyle/>
            <a:p>
              <a:pPr defTabSz="321457">
                <a:defRPr sz="1800" b="0">
                  <a:latin typeface="Calibri"/>
                  <a:ea typeface="Calibri"/>
                  <a:cs typeface="Calibri"/>
                  <a:sym typeface="Calibri"/>
                </a:defRPr>
              </a:pPr>
              <a:endParaRPr sz="1266"/>
            </a:p>
          </p:txBody>
        </p:sp>
        <p:sp>
          <p:nvSpPr>
            <p:cNvPr id="223" name="Rectangle 4"/>
            <p:cNvSpPr/>
            <p:nvPr/>
          </p:nvSpPr>
          <p:spPr>
            <a:xfrm>
              <a:off x="0" y="152400"/>
              <a:ext cx="135467" cy="254000"/>
            </a:xfrm>
            <a:prstGeom prst="rect">
              <a:avLst/>
            </a:prstGeom>
            <a:solidFill>
              <a:srgbClr val="95B3D7"/>
            </a:solidFill>
            <a:ln w="9525" cap="flat">
              <a:solidFill>
                <a:srgbClr val="4A7EBB"/>
              </a:solidFill>
              <a:prstDash val="solid"/>
              <a:round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32146" tIns="32146" rIns="32146" bIns="32146" numCol="1" anchor="ctr">
              <a:noAutofit/>
            </a:bodyPr>
            <a:lstStyle/>
            <a:p>
              <a:pPr defTabSz="321457">
                <a:defRPr sz="1800" b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sz="1266"/>
            </a:p>
          </p:txBody>
        </p:sp>
        <p:sp>
          <p:nvSpPr>
            <p:cNvPr id="224" name="Straight Connector 20"/>
            <p:cNvSpPr/>
            <p:nvPr/>
          </p:nvSpPr>
          <p:spPr>
            <a:xfrm>
              <a:off x="1222163" y="237066"/>
              <a:ext cx="22438" cy="897467"/>
            </a:xfrm>
            <a:prstGeom prst="line">
              <a:avLst/>
            </a:prstGeom>
            <a:noFill/>
            <a:ln w="25400" cap="flat">
              <a:solidFill>
                <a:srgbClr val="4F81BD"/>
              </a:solidFill>
              <a:prstDash val="solid"/>
              <a:round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square" lIns="32146" tIns="32146" rIns="32146" bIns="32146" numCol="1" anchor="t">
              <a:noAutofit/>
            </a:bodyPr>
            <a:lstStyle/>
            <a:p>
              <a:pPr defTabSz="321457">
                <a:defRPr sz="1800" b="0">
                  <a:latin typeface="Calibri"/>
                  <a:ea typeface="Calibri"/>
                  <a:cs typeface="Calibri"/>
                  <a:sym typeface="Calibri"/>
                </a:defRPr>
              </a:pPr>
              <a:endParaRPr sz="1266"/>
            </a:p>
          </p:txBody>
        </p:sp>
        <p:sp>
          <p:nvSpPr>
            <p:cNvPr id="225" name="Rectangle 18"/>
            <p:cNvSpPr/>
            <p:nvPr/>
          </p:nvSpPr>
          <p:spPr>
            <a:xfrm>
              <a:off x="1159933" y="414868"/>
              <a:ext cx="135467" cy="499532"/>
            </a:xfrm>
            <a:prstGeom prst="rect">
              <a:avLst/>
            </a:prstGeom>
            <a:solidFill>
              <a:srgbClr val="95B3D7"/>
            </a:solidFill>
            <a:ln w="9525" cap="flat">
              <a:solidFill>
                <a:srgbClr val="4A7EBB"/>
              </a:solidFill>
              <a:prstDash val="solid"/>
              <a:round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32146" tIns="32146" rIns="32146" bIns="32146" numCol="1" anchor="ctr">
              <a:noAutofit/>
            </a:bodyPr>
            <a:lstStyle/>
            <a:p>
              <a:pPr defTabSz="321457">
                <a:defRPr sz="1800" b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sz="1266"/>
            </a:p>
          </p:txBody>
        </p:sp>
        <p:sp>
          <p:nvSpPr>
            <p:cNvPr id="226" name="Straight Connector 22"/>
            <p:cNvSpPr/>
            <p:nvPr/>
          </p:nvSpPr>
          <p:spPr>
            <a:xfrm flipH="1">
              <a:off x="2370666" y="939799"/>
              <a:ext cx="1" cy="1380067"/>
            </a:xfrm>
            <a:prstGeom prst="line">
              <a:avLst/>
            </a:prstGeom>
            <a:noFill/>
            <a:ln w="25400" cap="flat">
              <a:solidFill>
                <a:srgbClr val="4F81BD"/>
              </a:solidFill>
              <a:prstDash val="solid"/>
              <a:round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square" lIns="32146" tIns="32146" rIns="32146" bIns="32146" numCol="1" anchor="t">
              <a:noAutofit/>
            </a:bodyPr>
            <a:lstStyle/>
            <a:p>
              <a:pPr defTabSz="321457">
                <a:defRPr sz="1800" b="0">
                  <a:latin typeface="Calibri"/>
                  <a:ea typeface="Calibri"/>
                  <a:cs typeface="Calibri"/>
                  <a:sym typeface="Calibri"/>
                </a:defRPr>
              </a:pPr>
              <a:endParaRPr sz="1266"/>
            </a:p>
          </p:txBody>
        </p:sp>
        <p:sp>
          <p:nvSpPr>
            <p:cNvPr id="227" name="Rectangle 19"/>
            <p:cNvSpPr/>
            <p:nvPr/>
          </p:nvSpPr>
          <p:spPr>
            <a:xfrm>
              <a:off x="2302933" y="1312332"/>
              <a:ext cx="143936" cy="643468"/>
            </a:xfrm>
            <a:prstGeom prst="rect">
              <a:avLst/>
            </a:prstGeom>
            <a:solidFill>
              <a:srgbClr val="95B3D7"/>
            </a:solidFill>
            <a:ln w="9525" cap="flat">
              <a:solidFill>
                <a:srgbClr val="4A7EBB"/>
              </a:solidFill>
              <a:prstDash val="solid"/>
              <a:round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32146" tIns="32146" rIns="32146" bIns="32146" numCol="1" anchor="ctr">
              <a:noAutofit/>
            </a:bodyPr>
            <a:lstStyle/>
            <a:p>
              <a:pPr defTabSz="321457">
                <a:defRPr sz="1800" b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sz="1266"/>
            </a:p>
          </p:txBody>
        </p:sp>
      </p:grpSp>
      <p:sp>
        <p:nvSpPr>
          <p:cNvPr id="229" name="TextBox 7"/>
          <p:cNvSpPr txBox="1"/>
          <p:nvPr/>
        </p:nvSpPr>
        <p:spPr>
          <a:xfrm>
            <a:off x="2667582" y="577799"/>
            <a:ext cx="4230181" cy="5250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32146" rIns="32146">
            <a:spAutoFit/>
          </a:bodyPr>
          <a:lstStyle>
            <a:lvl1pPr defTabSz="457200">
              <a:defRPr sz="3200" b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sz="2812" dirty="0"/>
              <a:t>Sea Ice Summer Minimum</a:t>
            </a:r>
          </a:p>
        </p:txBody>
      </p:sp>
      <p:pic>
        <p:nvPicPr>
          <p:cNvPr id="230" name="Picture 2" descr="Picture 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355055" y="1841025"/>
            <a:ext cx="3391856" cy="3646245"/>
          </a:xfrm>
          <a:prstGeom prst="rect">
            <a:avLst/>
          </a:prstGeom>
          <a:ln w="12700">
            <a:miter lim="400000"/>
          </a:ln>
        </p:spPr>
      </p:pic>
      <p:sp>
        <p:nvSpPr>
          <p:cNvPr id="21" name="Oval 20"/>
          <p:cNvSpPr/>
          <p:nvPr/>
        </p:nvSpPr>
        <p:spPr>
          <a:xfrm rot="1468607">
            <a:off x="6373894" y="2549726"/>
            <a:ext cx="546713" cy="436220"/>
          </a:xfrm>
          <a:prstGeom prst="ellipse">
            <a:avLst/>
          </a:prstGeom>
          <a:noFill/>
          <a:ln w="38100" cap="flat" cmpd="sng">
            <a:solidFill>
              <a:schemeClr val="accent1">
                <a:lumMod val="60000"/>
                <a:lumOff val="4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algn="ctr" defTabSz="410751" hangingPunct="0"/>
            <a:endParaRPr lang="en-US" sz="1547">
              <a:solidFill>
                <a:srgbClr val="FFFFFF"/>
              </a:solidFill>
              <a:sym typeface="Helvetica Neue Medium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03567" y="6191029"/>
            <a:ext cx="19685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Barber et al. 2016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10664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" name="Picture 6" descr="Picture 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3551" y="1451850"/>
            <a:ext cx="4968383" cy="3839205"/>
          </a:xfrm>
          <a:prstGeom prst="rect">
            <a:avLst/>
          </a:prstGeom>
          <a:ln w="12700">
            <a:miter lim="400000"/>
          </a:ln>
        </p:spPr>
      </p:pic>
      <p:pic>
        <p:nvPicPr>
          <p:cNvPr id="234" name="Picture 7" descr="Picture 7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322580" y="1798529"/>
            <a:ext cx="3450302" cy="3709074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TextBox 7"/>
          <p:cNvSpPr txBox="1"/>
          <p:nvPr/>
        </p:nvSpPr>
        <p:spPr>
          <a:xfrm>
            <a:off x="2667582" y="577799"/>
            <a:ext cx="4230181" cy="5250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32146" rIns="32146">
            <a:spAutoFit/>
          </a:bodyPr>
          <a:lstStyle>
            <a:lvl1pPr defTabSz="457200">
              <a:defRPr sz="3200" b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sz="2812" dirty="0"/>
              <a:t>Sea Ice </a:t>
            </a:r>
            <a:r>
              <a:rPr lang="en-US" sz="2812" dirty="0"/>
              <a:t>Winter Maximum</a:t>
            </a:r>
            <a:endParaRPr sz="2812" dirty="0"/>
          </a:p>
        </p:txBody>
      </p:sp>
      <p:sp>
        <p:nvSpPr>
          <p:cNvPr id="2" name="Oval 1"/>
          <p:cNvSpPr/>
          <p:nvPr/>
        </p:nvSpPr>
        <p:spPr>
          <a:xfrm rot="1468607">
            <a:off x="7254928" y="2912989"/>
            <a:ext cx="714331" cy="436220"/>
          </a:xfrm>
          <a:prstGeom prst="ellipse">
            <a:avLst/>
          </a:prstGeom>
          <a:noFill/>
          <a:ln w="38100" cap="flat" cmpd="sng">
            <a:solidFill>
              <a:schemeClr val="accent1">
                <a:lumMod val="60000"/>
                <a:lumOff val="4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algn="ctr" defTabSz="410751" hangingPunct="0"/>
            <a:endParaRPr lang="en-US" sz="1547">
              <a:solidFill>
                <a:srgbClr val="FFFFFF"/>
              </a:solidFill>
              <a:sym typeface="Helvetica Neue Medium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03567" y="6191029"/>
            <a:ext cx="19685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Barber et al. 2016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583621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233965" y="227494"/>
            <a:ext cx="6655745" cy="75296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2200" dirty="0" smtClean="0"/>
              <a:t>Beaufort Sea regional monthly mean [sea ice] trends </a:t>
            </a:r>
            <a:endParaRPr lang="en-US" sz="2200" dirty="0"/>
          </a:p>
        </p:txBody>
      </p:sp>
      <p:sp>
        <p:nvSpPr>
          <p:cNvPr id="6" name="TextBox 5"/>
          <p:cNvSpPr txBox="1"/>
          <p:nvPr/>
        </p:nvSpPr>
        <p:spPr>
          <a:xfrm>
            <a:off x="233965" y="1174929"/>
            <a:ext cx="347443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Figure:</a:t>
            </a:r>
            <a:r>
              <a:rPr lang="en-US" sz="1400" dirty="0" smtClean="0"/>
              <a:t> </a:t>
            </a:r>
            <a:r>
              <a:rPr lang="en-US" sz="1400" dirty="0"/>
              <a:t>Trends (% yr</a:t>
            </a:r>
            <a:r>
              <a:rPr lang="en-US" sz="1400" baseline="30000" dirty="0"/>
              <a:t>-1</a:t>
            </a:r>
            <a:r>
              <a:rPr lang="en-US" sz="1400" dirty="0"/>
              <a:t>) in monthly mean sea ice concentration by stage of development in the Beaufort, M’Clure, and Amundsen Gulf regions from 1983-2004 and from 1983-</a:t>
            </a:r>
            <a:r>
              <a:rPr lang="en-US" sz="1400" dirty="0" smtClean="0"/>
              <a:t>2016. </a:t>
            </a:r>
            <a:r>
              <a:rPr lang="en-US" sz="1400" dirty="0"/>
              <a:t>Trend data only presented where p &lt; 0.10.</a:t>
            </a:r>
            <a:r>
              <a:rPr lang="en-CA" sz="1400" dirty="0"/>
              <a:t> </a:t>
            </a:r>
            <a:endParaRPr lang="en-US" sz="1400" dirty="0"/>
          </a:p>
        </p:txBody>
      </p:sp>
      <p:pic>
        <p:nvPicPr>
          <p:cNvPr id="7" name="Picture 6" descr="CEOS_CMYK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89711" y="71047"/>
            <a:ext cx="654618" cy="66739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49197" y="71744"/>
            <a:ext cx="632231" cy="666000"/>
          </a:xfrm>
          <a:prstGeom prst="rect">
            <a:avLst/>
          </a:prstGeom>
        </p:spPr>
      </p:pic>
      <p:pic>
        <p:nvPicPr>
          <p:cNvPr id="9" name="Picture 8" descr="um_logo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9277" y="71744"/>
            <a:ext cx="744723" cy="666000"/>
          </a:xfrm>
          <a:prstGeom prst="rect">
            <a:avLst/>
          </a:prstGeom>
        </p:spPr>
      </p:pic>
      <p:pic>
        <p:nvPicPr>
          <p:cNvPr id="10" name="Picture 9" descr="Fig01_cisirr_regions_map_v2.jp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2366" y="3110092"/>
            <a:ext cx="3841991" cy="1849437"/>
          </a:xfrm>
          <a:prstGeom prst="rect">
            <a:avLst/>
          </a:prstGeom>
        </p:spPr>
      </p:pic>
      <p:pic>
        <p:nvPicPr>
          <p:cNvPr id="11" name="Picture 10" descr="monthly_trends_barplots_beaufort_mclure_AG.pn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203"/>
          <a:stretch/>
        </p:blipFill>
        <p:spPr>
          <a:xfrm>
            <a:off x="4075956" y="980454"/>
            <a:ext cx="5068043" cy="584701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943" y="5567147"/>
            <a:ext cx="1742657" cy="1285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255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6ACADD7A-BB44-0943-A5E2-112C54C69F4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99410"/>
            <a:ext cx="9144000" cy="5918209"/>
          </a:xfrm>
          <a:prstGeom prst="rect">
            <a:avLst/>
          </a:prstGeom>
        </p:spPr>
      </p:pic>
      <p:sp>
        <p:nvSpPr>
          <p:cNvPr id="38" name="Rectangle 37">
            <a:extLst>
              <a:ext uri="{FF2B5EF4-FFF2-40B4-BE49-F238E27FC236}">
                <a16:creationId xmlns="" xmlns:a16="http://schemas.microsoft.com/office/drawing/2014/main" id="{7CE70A0B-EF27-4448-ABE5-CEF6745D6BBB}"/>
              </a:ext>
            </a:extLst>
          </p:cNvPr>
          <p:cNvSpPr/>
          <p:nvPr/>
        </p:nvSpPr>
        <p:spPr>
          <a:xfrm>
            <a:off x="0" y="3858514"/>
            <a:ext cx="3689216" cy="29994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64F04935-8970-CF45-A544-83607AB0489E}"/>
              </a:ext>
            </a:extLst>
          </p:cNvPr>
          <p:cNvSpPr/>
          <p:nvPr/>
        </p:nvSpPr>
        <p:spPr>
          <a:xfrm>
            <a:off x="4939057" y="1041576"/>
            <a:ext cx="4031040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IK-MAP &amp; SIKU:</a:t>
            </a:r>
            <a:endParaRPr lang="en-US" sz="2000" dirty="0">
              <a:solidFill>
                <a:schemeClr val="bg1"/>
              </a:solidFill>
            </a:endParaRPr>
          </a:p>
          <a:p>
            <a:r>
              <a:rPr lang="en-US" sz="1400" dirty="0">
                <a:solidFill>
                  <a:schemeClr val="bg1"/>
                </a:solidFill>
              </a:rPr>
              <a:t>The Inuit Knowledge Wiki &amp; Social Mapping Platform</a:t>
            </a:r>
            <a:endParaRPr lang="en-CA" sz="2000" dirty="0">
              <a:solidFill>
                <a:schemeClr val="bg1"/>
              </a:solidFill>
            </a:endParaRPr>
          </a:p>
        </p:txBody>
      </p:sp>
      <p:pic>
        <p:nvPicPr>
          <p:cNvPr id="7" name="Content Placeholder 3">
            <a:extLst>
              <a:ext uri="{FF2B5EF4-FFF2-40B4-BE49-F238E27FC236}">
                <a16:creationId xmlns="" xmlns:a16="http://schemas.microsoft.com/office/drawing/2014/main" id="{E5D530EB-8F5E-E949-9723-63C3D18BA17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3424" y="1850456"/>
            <a:ext cx="1576673" cy="2534165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3FB89B97-74B7-8B4A-B1E8-FBA7CFB14D1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2409" y="3883521"/>
            <a:ext cx="3344442" cy="2911613"/>
          </a:xfrm>
          <a:prstGeom prst="rect">
            <a:avLst/>
          </a:prstGeom>
          <a:ln w="28575">
            <a:solidFill>
              <a:schemeClr val="bg1">
                <a:lumMod val="65000"/>
              </a:schemeClr>
            </a:solidFill>
          </a:ln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1800EB73-745F-C04F-96CE-0EAC32182980}"/>
              </a:ext>
            </a:extLst>
          </p:cNvPr>
          <p:cNvSpPr txBox="1"/>
          <p:nvPr/>
        </p:nvSpPr>
        <p:spPr>
          <a:xfrm>
            <a:off x="541284" y="4644876"/>
            <a:ext cx="9278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800" b="1" dirty="0">
                <a:solidFill>
                  <a:srgbClr val="EAA5E8"/>
                </a:solidFill>
              </a:rPr>
              <a:t>January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A22F4E42-41BA-5D42-BB48-7F070D205295}"/>
              </a:ext>
            </a:extLst>
          </p:cNvPr>
          <p:cNvSpPr txBox="1"/>
          <p:nvPr/>
        </p:nvSpPr>
        <p:spPr>
          <a:xfrm>
            <a:off x="541284" y="4960798"/>
            <a:ext cx="6415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800" b="1" dirty="0">
                <a:solidFill>
                  <a:srgbClr val="2178ED"/>
                </a:solidFill>
              </a:rPr>
              <a:t>April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2764F2B3-27F8-BC4B-A10E-2BDFAF46918B}"/>
              </a:ext>
            </a:extLst>
          </p:cNvPr>
          <p:cNvSpPr txBox="1"/>
          <p:nvPr/>
        </p:nvSpPr>
        <p:spPr>
          <a:xfrm>
            <a:off x="541284" y="5276720"/>
            <a:ext cx="8489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800" b="1" dirty="0">
                <a:solidFill>
                  <a:srgbClr val="FFB382"/>
                </a:solidFill>
              </a:rPr>
              <a:t>August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A83954EA-D34F-5B41-9843-9EB6461EDF7E}"/>
              </a:ext>
            </a:extLst>
          </p:cNvPr>
          <p:cNvSpPr/>
          <p:nvPr/>
        </p:nvSpPr>
        <p:spPr>
          <a:xfrm>
            <a:off x="5711252" y="5036693"/>
            <a:ext cx="487181" cy="477910"/>
          </a:xfrm>
          <a:prstGeom prst="rect">
            <a:avLst/>
          </a:prstGeom>
          <a:noFill/>
          <a:ln w="19050"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17" name="Straight Connector 16">
            <a:extLst>
              <a:ext uri="{FF2B5EF4-FFF2-40B4-BE49-F238E27FC236}">
                <a16:creationId xmlns="" xmlns:a16="http://schemas.microsoft.com/office/drawing/2014/main" id="{6BEBEF67-AA91-FC42-8112-A82CA4726B52}"/>
              </a:ext>
            </a:extLst>
          </p:cNvPr>
          <p:cNvCxnSpPr>
            <a:cxnSpLocks/>
          </p:cNvCxnSpPr>
          <p:nvPr/>
        </p:nvCxnSpPr>
        <p:spPr>
          <a:xfrm>
            <a:off x="3484675" y="3858514"/>
            <a:ext cx="2226577" cy="1178179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="" xmlns:a16="http://schemas.microsoft.com/office/drawing/2014/main" id="{1809AA87-6F5D-414E-A6C5-3D642EB4A459}"/>
              </a:ext>
            </a:extLst>
          </p:cNvPr>
          <p:cNvCxnSpPr>
            <a:cxnSpLocks/>
          </p:cNvCxnSpPr>
          <p:nvPr/>
        </p:nvCxnSpPr>
        <p:spPr>
          <a:xfrm flipV="1">
            <a:off x="3524141" y="5529595"/>
            <a:ext cx="2187111" cy="1265539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246E4D08-A1B7-D549-89D2-A7FA1371F5D5}"/>
              </a:ext>
            </a:extLst>
          </p:cNvPr>
          <p:cNvSpPr txBox="1"/>
          <p:nvPr/>
        </p:nvSpPr>
        <p:spPr>
          <a:xfrm>
            <a:off x="588893" y="5928205"/>
            <a:ext cx="18496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600" dirty="0"/>
              <a:t>Seasonality of La Grande River plume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="" xmlns:a16="http://schemas.microsoft.com/office/drawing/2014/main" id="{E300575E-C803-D246-8674-C5709A307FC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65692" y="4899661"/>
            <a:ext cx="2490002" cy="1794618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="" xmlns:a16="http://schemas.microsoft.com/office/drawing/2014/main" id="{A6BD8C47-1BB9-2A4F-919E-B521C89B295A}"/>
              </a:ext>
            </a:extLst>
          </p:cNvPr>
          <p:cNvGrpSpPr/>
          <p:nvPr/>
        </p:nvGrpSpPr>
        <p:grpSpPr>
          <a:xfrm>
            <a:off x="59479" y="64053"/>
            <a:ext cx="9062144" cy="391305"/>
            <a:chOff x="-306522" y="1299636"/>
            <a:chExt cx="12755167" cy="553080"/>
          </a:xfrm>
        </p:grpSpPr>
        <p:pic>
          <p:nvPicPr>
            <p:cNvPr id="30" name="Picture 29">
              <a:extLst>
                <a:ext uri="{FF2B5EF4-FFF2-40B4-BE49-F238E27FC236}">
                  <a16:creationId xmlns="" xmlns:a16="http://schemas.microsoft.com/office/drawing/2014/main" id="{8F3DA9FB-7A37-2340-BAD2-8ACDC3D5895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249977" y="1299636"/>
              <a:ext cx="2198668" cy="553080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="" xmlns:a16="http://schemas.microsoft.com/office/drawing/2014/main" id="{E2B21262-31CE-D64B-AD3C-344D174C279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306522" y="1302815"/>
              <a:ext cx="2269000" cy="332049"/>
            </a:xfrm>
            <a:prstGeom prst="rect">
              <a:avLst/>
            </a:prstGeom>
          </p:spPr>
        </p:pic>
      </p:grpSp>
      <p:sp>
        <p:nvSpPr>
          <p:cNvPr id="35" name="Title 1">
            <a:extLst>
              <a:ext uri="{FF2B5EF4-FFF2-40B4-BE49-F238E27FC236}">
                <a16:creationId xmlns="" xmlns:a16="http://schemas.microsoft.com/office/drawing/2014/main" id="{A0747EFC-DFB6-E242-A147-10B965C24BE2}"/>
              </a:ext>
            </a:extLst>
          </p:cNvPr>
          <p:cNvSpPr txBox="1">
            <a:spLocks/>
          </p:cNvSpPr>
          <p:nvPr/>
        </p:nvSpPr>
        <p:spPr>
          <a:xfrm>
            <a:off x="494783" y="485296"/>
            <a:ext cx="8626840" cy="42150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CA" sz="2400" dirty="0"/>
              <a:t>Community-Based Research in Southeast Hudson Bay and James Bay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71AA50B3-55A8-6C4E-92F0-51CB3CEECB9F}"/>
              </a:ext>
            </a:extLst>
          </p:cNvPr>
          <p:cNvSpPr/>
          <p:nvPr/>
        </p:nvSpPr>
        <p:spPr>
          <a:xfrm>
            <a:off x="3778609" y="1913363"/>
            <a:ext cx="184915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u="sng" dirty="0">
                <a:solidFill>
                  <a:schemeClr val="bg1"/>
                </a:solidFill>
              </a:rPr>
              <a:t>Community-driven research</a:t>
            </a:r>
            <a:r>
              <a:rPr lang="en-US" sz="1800" dirty="0">
                <a:solidFill>
                  <a:schemeClr val="bg1"/>
                </a:solidFill>
              </a:rPr>
              <a:t>: Addressing concerns on changes in local environment</a:t>
            </a:r>
            <a:endParaRPr lang="en-CA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1693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Text Box 269"/>
          <p:cNvSpPr txBox="1">
            <a:spLocks noChangeArrowheads="1"/>
          </p:cNvSpPr>
          <p:nvPr/>
        </p:nvSpPr>
        <p:spPr bwMode="auto">
          <a:xfrm>
            <a:off x="110066" y="6172200"/>
            <a:ext cx="545253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lnSpc>
                <a:spcPct val="80000"/>
              </a:lnSpc>
            </a:pPr>
            <a:r>
              <a:rPr lang="en-CA" altLang="en-US" sz="1000" b="0" i="0" dirty="0" smtClean="0">
                <a:latin typeface="Arial" charset="0"/>
              </a:rPr>
              <a:t>Papers in review and/or preparation: Petrusevich et al. (in review) (submitted to Continental Shelf Research, Dec 2017); Eastwood et al., (in prep.)</a:t>
            </a:r>
            <a:endParaRPr lang="ru-RU" altLang="en-US" sz="1000" dirty="0" smtClean="0">
              <a:latin typeface="Arial" charset="0"/>
            </a:endParaRPr>
          </a:p>
          <a:p>
            <a:pPr eaLnBrk="0" hangingPunct="0">
              <a:lnSpc>
                <a:spcPct val="80000"/>
              </a:lnSpc>
            </a:pPr>
            <a:endParaRPr lang="en-CA" altLang="en-US" sz="1000" b="0" i="0" dirty="0" smtClean="0">
              <a:latin typeface="Arial" charset="0"/>
            </a:endParaRPr>
          </a:p>
        </p:txBody>
      </p:sp>
      <p:sp>
        <p:nvSpPr>
          <p:cNvPr id="292" name="Text Box 269"/>
          <p:cNvSpPr txBox="1">
            <a:spLocks noChangeArrowheads="1"/>
          </p:cNvSpPr>
          <p:nvPr/>
        </p:nvSpPr>
        <p:spPr bwMode="auto">
          <a:xfrm>
            <a:off x="457200" y="2396428"/>
            <a:ext cx="3962400" cy="26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lnSpc>
                <a:spcPct val="80000"/>
              </a:lnSpc>
            </a:pPr>
            <a:r>
              <a:rPr lang="en-CA" altLang="en-US" sz="1400" b="0" i="0" dirty="0" smtClean="0">
                <a:solidFill>
                  <a:schemeClr val="bg1"/>
                </a:solidFill>
                <a:latin typeface="Arial" charset="0"/>
              </a:rPr>
              <a:t>Polynya-generated water</a:t>
            </a:r>
            <a:endParaRPr lang="en-US" altLang="en-US" sz="1400" b="0" i="0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950" y="272422"/>
            <a:ext cx="7772400" cy="1143000"/>
          </a:xfrm>
        </p:spPr>
        <p:txBody>
          <a:bodyPr>
            <a:normAutofit fontScale="90000"/>
          </a:bodyPr>
          <a:lstStyle/>
          <a:p>
            <a:r>
              <a:rPr lang="en-CA" altLang="en-US" sz="2800" dirty="0"/>
              <a:t>Winter Freshwater-Marine Coupling in </a:t>
            </a:r>
            <a:r>
              <a:rPr lang="en-CA" altLang="en-US" sz="2800" dirty="0" smtClean="0"/>
              <a:t/>
            </a:r>
            <a:br>
              <a:rPr lang="en-CA" altLang="en-US" sz="2800" dirty="0" smtClean="0"/>
            </a:br>
            <a:r>
              <a:rPr lang="en-CA" altLang="en-US" sz="2800" dirty="0" smtClean="0"/>
              <a:t>Southeast </a:t>
            </a:r>
            <a:r>
              <a:rPr lang="en-CA" altLang="en-US" sz="2800" dirty="0"/>
              <a:t>Hudson Bay</a:t>
            </a:r>
            <a:br>
              <a:rPr lang="en-CA" altLang="en-US" sz="2800" dirty="0"/>
            </a:br>
            <a:endParaRPr lang="en-CA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382314"/>
            <a:ext cx="5105400" cy="4637486"/>
          </a:xfrm>
        </p:spPr>
        <p:txBody>
          <a:bodyPr/>
          <a:lstStyle/>
          <a:p>
            <a:r>
              <a:rPr lang="en-CA" sz="1800" dirty="0" smtClean="0"/>
              <a:t>First observations of freshwater sources (S, </a:t>
            </a:r>
            <a:r>
              <a:rPr lang="el-GR" sz="1800" dirty="0" smtClean="0"/>
              <a:t>δ</a:t>
            </a:r>
            <a:r>
              <a:rPr lang="en-CA" sz="1800" baseline="30000" dirty="0" smtClean="0"/>
              <a:t>18</a:t>
            </a:r>
            <a:r>
              <a:rPr lang="en-CA" sz="1800" dirty="0" smtClean="0"/>
              <a:t>O) and </a:t>
            </a:r>
            <a:r>
              <a:rPr lang="en-CA" sz="1800" dirty="0" err="1" smtClean="0"/>
              <a:t>spatio</a:t>
            </a:r>
            <a:r>
              <a:rPr lang="en-CA" sz="1800" dirty="0" smtClean="0"/>
              <a:t>-temporal distribution surrounding the Belcher Islands in winter</a:t>
            </a:r>
          </a:p>
          <a:p>
            <a:r>
              <a:rPr lang="en-CA" sz="1800" dirty="0" smtClean="0"/>
              <a:t>Community-based project with Inuit from </a:t>
            </a:r>
            <a:r>
              <a:rPr lang="en-CA" sz="1800" dirty="0" err="1" smtClean="0"/>
              <a:t>Sanikiluaq</a:t>
            </a:r>
            <a:r>
              <a:rPr lang="en-CA" sz="1800" dirty="0" smtClean="0"/>
              <a:t>, Nunavut</a:t>
            </a:r>
          </a:p>
          <a:p>
            <a:r>
              <a:rPr lang="en-CA" sz="1800" dirty="0" smtClean="0"/>
              <a:t>A major finding was that a lobe of freshwater, mainly river runoff, remained SE of the Belchers throughout winter</a:t>
            </a:r>
          </a:p>
          <a:p>
            <a:pPr lvl="1"/>
            <a:r>
              <a:rPr lang="en-CA" sz="1400" dirty="0" smtClean="0"/>
              <a:t>Far from any river mouth</a:t>
            </a:r>
          </a:p>
          <a:p>
            <a:pPr lvl="1"/>
            <a:r>
              <a:rPr lang="en-CA" sz="1400" dirty="0" smtClean="0"/>
              <a:t>Out of cadence with low winter river discharge of unregulated river systems</a:t>
            </a:r>
          </a:p>
          <a:p>
            <a:r>
              <a:rPr lang="en-CA" sz="1800" dirty="0" smtClean="0"/>
              <a:t>Maintained stratified water column in area, as opposed to deep winter mixing typical in other parts of Hudson Bay</a:t>
            </a:r>
          </a:p>
          <a:p>
            <a:r>
              <a:rPr lang="en-CA" sz="1800" dirty="0" smtClean="0"/>
              <a:t>Investigations of </a:t>
            </a:r>
            <a:r>
              <a:rPr lang="en-CA" sz="1800" dirty="0"/>
              <a:t>b</a:t>
            </a:r>
            <a:r>
              <a:rPr lang="en-CA" sz="1800" dirty="0" smtClean="0"/>
              <a:t>iogeochemical implications and impacts on local sea ice are next step</a:t>
            </a:r>
            <a:endParaRPr lang="en-CA" sz="1800" dirty="0"/>
          </a:p>
        </p:txBody>
      </p:sp>
      <p:sp>
        <p:nvSpPr>
          <p:cNvPr id="13" name="TextBox 12"/>
          <p:cNvSpPr txBox="1"/>
          <p:nvPr/>
        </p:nvSpPr>
        <p:spPr>
          <a:xfrm>
            <a:off x="7535863" y="5580461"/>
            <a:ext cx="852487" cy="2476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CA" sz="1013" dirty="0">
                <a:latin typeface="+mn-lt"/>
              </a:rPr>
              <a:t>La Grande R.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715000" y="3817203"/>
            <a:ext cx="31241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0" dirty="0" smtClean="0"/>
              <a:t>Fraction </a:t>
            </a:r>
            <a:r>
              <a:rPr lang="en-US" sz="1200" i="0" dirty="0"/>
              <a:t>of river water (</a:t>
            </a:r>
            <a:r>
              <a:rPr lang="en-US" sz="1200" i="0" dirty="0" err="1"/>
              <a:t>Frw</a:t>
            </a:r>
            <a:r>
              <a:rPr lang="en-US" sz="1200" i="0" dirty="0"/>
              <a:t>) </a:t>
            </a:r>
            <a:r>
              <a:rPr lang="en-US" sz="1200" i="0" dirty="0" smtClean="0"/>
              <a:t>in </a:t>
            </a:r>
            <a:r>
              <a:rPr lang="en-US" sz="1200" i="0" dirty="0"/>
              <a:t>the water </a:t>
            </a:r>
            <a:r>
              <a:rPr lang="en-US" sz="1200" i="0" dirty="0" smtClean="0"/>
              <a:t>column in February-March</a:t>
            </a:r>
            <a:r>
              <a:rPr lang="en-US" sz="1200" i="0" dirty="0"/>
              <a:t>, 2015 </a:t>
            </a:r>
            <a:r>
              <a:rPr lang="en-US" sz="1200" i="0" dirty="0" smtClean="0"/>
              <a:t>.Above </a:t>
            </a:r>
            <a:r>
              <a:rPr lang="en-US" sz="1200" i="0" dirty="0"/>
              <a:t>the sections, bars show the RW inventory in the top 20m of the water </a:t>
            </a:r>
            <a:r>
              <a:rPr lang="en-US" sz="1200" i="0" dirty="0" smtClean="0"/>
              <a:t>column. </a:t>
            </a:r>
            <a:endParaRPr lang="en-CA" sz="1200" i="0" dirty="0"/>
          </a:p>
        </p:txBody>
      </p:sp>
      <p:grpSp>
        <p:nvGrpSpPr>
          <p:cNvPr id="9" name="Group 8"/>
          <p:cNvGrpSpPr/>
          <p:nvPr/>
        </p:nvGrpSpPr>
        <p:grpSpPr>
          <a:xfrm>
            <a:off x="5638800" y="4662487"/>
            <a:ext cx="3389193" cy="2060575"/>
            <a:chOff x="5638800" y="4662487"/>
            <a:chExt cx="3389193" cy="2060575"/>
          </a:xfrm>
        </p:grpSpPr>
        <p:pic>
          <p:nvPicPr>
            <p:cNvPr id="14" name="Picture 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271" b="1"/>
            <a:stretch/>
          </p:blipFill>
          <p:spPr bwMode="auto">
            <a:xfrm>
              <a:off x="5638800" y="4662487"/>
              <a:ext cx="3389193" cy="2060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Rectangle 6"/>
            <p:cNvSpPr/>
            <p:nvPr/>
          </p:nvSpPr>
          <p:spPr bwMode="auto">
            <a:xfrm>
              <a:off x="8760747" y="4943967"/>
              <a:ext cx="267246" cy="419022"/>
            </a:xfrm>
            <a:prstGeom prst="rect">
              <a:avLst/>
            </a:prstGeom>
            <a:solidFill>
              <a:schemeClr val="bg1"/>
            </a:soli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A" sz="2000" b="1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9041" y="1124493"/>
            <a:ext cx="2168428" cy="2630187"/>
          </a:xfrm>
          <a:prstGeom prst="rect">
            <a:avLst/>
          </a:prstGeom>
          <a:ln w="12700">
            <a:noFill/>
          </a:ln>
        </p:spPr>
      </p:pic>
      <p:sp>
        <p:nvSpPr>
          <p:cNvPr id="19" name="Rectangle 18"/>
          <p:cNvSpPr/>
          <p:nvPr/>
        </p:nvSpPr>
        <p:spPr>
          <a:xfrm>
            <a:off x="7346926" y="2788197"/>
            <a:ext cx="222020" cy="252714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1285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7" name="Straight Connector 46"/>
          <p:cNvCxnSpPr/>
          <p:nvPr/>
        </p:nvCxnSpPr>
        <p:spPr>
          <a:xfrm flipV="1">
            <a:off x="254681" y="1191148"/>
            <a:ext cx="8553450" cy="41678"/>
          </a:xfrm>
          <a:prstGeom prst="line">
            <a:avLst/>
          </a:prstGeom>
          <a:ln w="31750">
            <a:solidFill>
              <a:srgbClr val="34ACE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252026" y="494088"/>
            <a:ext cx="54654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1D4453"/>
                </a:solidFill>
                <a:latin typeface="Britannic Bold" panose="020B0903060703020204" pitchFamily="34" charset="0"/>
              </a:rPr>
              <a:t>Under-ice phytoplankton blooms</a:t>
            </a:r>
          </a:p>
        </p:txBody>
      </p:sp>
      <p:grpSp>
        <p:nvGrpSpPr>
          <p:cNvPr id="51" name="Group 50"/>
          <p:cNvGrpSpPr/>
          <p:nvPr/>
        </p:nvGrpSpPr>
        <p:grpSpPr>
          <a:xfrm>
            <a:off x="-11542" y="4027840"/>
            <a:ext cx="1645979" cy="1702724"/>
            <a:chOff x="1478248" y="1000805"/>
            <a:chExt cx="2194638" cy="2270298"/>
          </a:xfrm>
        </p:grpSpPr>
        <p:pic>
          <p:nvPicPr>
            <p:cNvPr id="52" name="Picture 51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052" t="20428" r="24162" b="20111"/>
            <a:stretch/>
          </p:blipFill>
          <p:spPr>
            <a:xfrm>
              <a:off x="1699263" y="1000805"/>
              <a:ext cx="1973623" cy="1965410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53" name="5-Point Star 52"/>
            <p:cNvSpPr/>
            <p:nvPr/>
          </p:nvSpPr>
          <p:spPr>
            <a:xfrm>
              <a:off x="2649888" y="2118177"/>
              <a:ext cx="297180" cy="245747"/>
            </a:xfrm>
            <a:prstGeom prst="star5">
              <a:avLst/>
            </a:prstGeom>
            <a:solidFill>
              <a:srgbClr val="C00000"/>
            </a:solidFill>
            <a:ln w="25400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sz="1013"/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2180957" y="2940158"/>
              <a:ext cx="1348740" cy="3309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013" dirty="0" err="1"/>
                <a:t>May</a:t>
              </a:r>
              <a:r>
                <a:rPr lang="es-ES" sz="1013" dirty="0"/>
                <a:t> 2015</a:t>
              </a:r>
              <a:endParaRPr lang="nb-NO" sz="1013" dirty="0"/>
            </a:p>
          </p:txBody>
        </p:sp>
        <p:sp>
          <p:nvSpPr>
            <p:cNvPr id="59" name="TextBox 58"/>
            <p:cNvSpPr txBox="1"/>
            <p:nvPr/>
          </p:nvSpPr>
          <p:spPr>
            <a:xfrm rot="16200000">
              <a:off x="911824" y="1567230"/>
              <a:ext cx="1394460" cy="2616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n-NO" sz="675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Meereisportal.de</a:t>
              </a:r>
              <a:endParaRPr lang="nb-NO" sz="675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</p:grpSp>
      <p:sp>
        <p:nvSpPr>
          <p:cNvPr id="63" name="13 CuadroTexto"/>
          <p:cNvSpPr txBox="1"/>
          <p:nvPr/>
        </p:nvSpPr>
        <p:spPr>
          <a:xfrm>
            <a:off x="1575383" y="5446464"/>
            <a:ext cx="193821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dirty="0"/>
              <a:t>Assmy et al. 2017 </a:t>
            </a:r>
            <a:r>
              <a:rPr lang="es-ES" sz="900" i="1" dirty="0"/>
              <a:t>Scientific Reports</a:t>
            </a:r>
          </a:p>
        </p:txBody>
      </p:sp>
      <p:pic>
        <p:nvPicPr>
          <p:cNvPr id="65" name="Picture 6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7351" y="4161682"/>
            <a:ext cx="956064" cy="209139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 rotWithShape="1">
          <a:blip r:embed="rId5" cstate="print"/>
          <a:srcRect l="11067" t="14036" r="21117" b="27803"/>
          <a:stretch/>
        </p:blipFill>
        <p:spPr>
          <a:xfrm>
            <a:off x="1609344" y="4137364"/>
            <a:ext cx="2082029" cy="1334105"/>
          </a:xfrm>
          <a:prstGeom prst="rect">
            <a:avLst/>
          </a:prstGeom>
          <a:noFill/>
        </p:spPr>
      </p:pic>
      <p:sp>
        <p:nvSpPr>
          <p:cNvPr id="77" name="TextBox 76"/>
          <p:cNvSpPr txBox="1"/>
          <p:nvPr/>
        </p:nvSpPr>
        <p:spPr>
          <a:xfrm>
            <a:off x="1574326" y="3887920"/>
            <a:ext cx="14959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1D4453"/>
                </a:solidFill>
                <a:latin typeface="Britannic Bold" panose="020B0903060703020204" pitchFamily="34" charset="0"/>
              </a:rPr>
              <a:t>Pre-melt season</a:t>
            </a:r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9" t="23454" r="3714" b="18554"/>
          <a:stretch/>
        </p:blipFill>
        <p:spPr>
          <a:xfrm>
            <a:off x="3737694" y="3931588"/>
            <a:ext cx="1979797" cy="1868789"/>
          </a:xfrm>
          <a:prstGeom prst="rect">
            <a:avLst/>
          </a:prstGeom>
        </p:spPr>
      </p:pic>
      <p:sp>
        <p:nvSpPr>
          <p:cNvPr id="60" name="TextBox 59"/>
          <p:cNvSpPr txBox="1"/>
          <p:nvPr/>
        </p:nvSpPr>
        <p:spPr>
          <a:xfrm>
            <a:off x="13567847" y="781443"/>
            <a:ext cx="12976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b-NO" sz="1200" b="1" dirty="0"/>
          </a:p>
        </p:txBody>
      </p:sp>
      <p:pic>
        <p:nvPicPr>
          <p:cNvPr id="40" name="Picture 39" descr="Screen Shot 2011-11-12 at 10.46.04 AM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3711" y="1313053"/>
            <a:ext cx="1604714" cy="2551708"/>
          </a:xfrm>
          <a:prstGeom prst="rect">
            <a:avLst/>
          </a:prstGeom>
        </p:spPr>
      </p:pic>
      <p:pic>
        <p:nvPicPr>
          <p:cNvPr id="80" name="Picture 7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52" t="20428" r="24162" b="20111"/>
          <a:stretch/>
        </p:blipFill>
        <p:spPr>
          <a:xfrm>
            <a:off x="164598" y="1670901"/>
            <a:ext cx="1480217" cy="147405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1" name="5-Point Star 80"/>
          <p:cNvSpPr/>
          <p:nvPr/>
        </p:nvSpPr>
        <p:spPr>
          <a:xfrm>
            <a:off x="282836" y="2244877"/>
            <a:ext cx="222885" cy="184310"/>
          </a:xfrm>
          <a:prstGeom prst="star5">
            <a:avLst/>
          </a:prstGeom>
          <a:solidFill>
            <a:srgbClr val="C00000"/>
          </a:solidFill>
          <a:ln w="2540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013"/>
          </a:p>
        </p:txBody>
      </p:sp>
      <p:sp>
        <p:nvSpPr>
          <p:cNvPr id="82" name="TextBox 81"/>
          <p:cNvSpPr txBox="1"/>
          <p:nvPr/>
        </p:nvSpPr>
        <p:spPr>
          <a:xfrm>
            <a:off x="231954" y="3141745"/>
            <a:ext cx="1011555" cy="40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13" dirty="0"/>
              <a:t>June 2010, 2011</a:t>
            </a:r>
            <a:endParaRPr lang="nb-NO" sz="1013" dirty="0"/>
          </a:p>
        </p:txBody>
      </p:sp>
      <p:sp>
        <p:nvSpPr>
          <p:cNvPr id="61" name="13 CuadroTexto"/>
          <p:cNvSpPr txBox="1"/>
          <p:nvPr/>
        </p:nvSpPr>
        <p:spPr>
          <a:xfrm>
            <a:off x="1587850" y="3196532"/>
            <a:ext cx="18173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dirty="0" err="1"/>
              <a:t>Mundy</a:t>
            </a:r>
            <a:r>
              <a:rPr lang="es-ES" sz="900" dirty="0"/>
              <a:t> et al. 2014 </a:t>
            </a:r>
            <a:r>
              <a:rPr lang="es-ES" sz="900" i="1" dirty="0"/>
              <a:t>MEPS</a:t>
            </a:r>
          </a:p>
          <a:p>
            <a:r>
              <a:rPr lang="es-ES" sz="900" dirty="0"/>
              <a:t>Galindo et al. 2014 </a:t>
            </a:r>
            <a:r>
              <a:rPr lang="es-ES" sz="900" i="1" dirty="0"/>
              <a:t>J. </a:t>
            </a:r>
            <a:r>
              <a:rPr lang="es-ES" sz="900" i="1" dirty="0" err="1"/>
              <a:t>Geophys</a:t>
            </a:r>
            <a:r>
              <a:rPr lang="es-ES" sz="900" i="1" dirty="0"/>
              <a:t>. Res.</a:t>
            </a:r>
            <a:endParaRPr lang="es-ES" sz="900" dirty="0"/>
          </a:p>
        </p:txBody>
      </p:sp>
      <p:sp>
        <p:nvSpPr>
          <p:cNvPr id="79" name="TextBox 78"/>
          <p:cNvSpPr txBox="1"/>
          <p:nvPr/>
        </p:nvSpPr>
        <p:spPr>
          <a:xfrm>
            <a:off x="1566420" y="1597174"/>
            <a:ext cx="10572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1D4453"/>
                </a:solidFill>
                <a:latin typeface="Britannic Bold" panose="020B0903060703020204" pitchFamily="34" charset="0"/>
              </a:rPr>
              <a:t>Melt season</a:t>
            </a:r>
          </a:p>
        </p:txBody>
      </p:sp>
      <p:pic>
        <p:nvPicPr>
          <p:cNvPr id="84" name="Picture 83" descr="DSC_1668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6300" y="1836044"/>
            <a:ext cx="2049238" cy="1361123"/>
          </a:xfrm>
          <a:prstGeom prst="rect">
            <a:avLst/>
          </a:prstGeom>
        </p:spPr>
      </p:pic>
      <p:sp>
        <p:nvSpPr>
          <p:cNvPr id="85" name="TextBox 84"/>
          <p:cNvSpPr txBox="1"/>
          <p:nvPr/>
        </p:nvSpPr>
        <p:spPr>
          <a:xfrm>
            <a:off x="5556031" y="1336478"/>
            <a:ext cx="3587969" cy="44781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buFont typeface="Arial"/>
              <a:buChar char="•"/>
            </a:pPr>
            <a:r>
              <a:rPr lang="es-ES" sz="1500" dirty="0"/>
              <a:t>Re-</a:t>
            </a:r>
            <a:r>
              <a:rPr lang="es-ES" sz="1500" dirty="0" err="1"/>
              <a:t>invigorated</a:t>
            </a:r>
            <a:r>
              <a:rPr lang="es-ES" sz="1500" dirty="0"/>
              <a:t> </a:t>
            </a:r>
            <a:r>
              <a:rPr lang="es-ES" sz="1500" dirty="0" err="1"/>
              <a:t>by</a:t>
            </a:r>
            <a:r>
              <a:rPr lang="es-ES" sz="1500" dirty="0"/>
              <a:t> </a:t>
            </a:r>
            <a:r>
              <a:rPr lang="es-ES" sz="1500" dirty="0" err="1"/>
              <a:t>Mundy</a:t>
            </a:r>
            <a:r>
              <a:rPr lang="es-ES" sz="1500" dirty="0"/>
              <a:t> et al. (2009, </a:t>
            </a:r>
            <a:r>
              <a:rPr lang="es-ES" sz="1500" i="1" dirty="0"/>
              <a:t>GRL</a:t>
            </a:r>
            <a:r>
              <a:rPr lang="es-ES" sz="1500" dirty="0"/>
              <a:t>), </a:t>
            </a:r>
            <a:r>
              <a:rPr lang="es-ES" sz="1500" dirty="0" err="1"/>
              <a:t>under</a:t>
            </a:r>
            <a:r>
              <a:rPr lang="es-ES" sz="1500" dirty="0"/>
              <a:t>-ice </a:t>
            </a:r>
            <a:r>
              <a:rPr lang="es-ES" sz="1500" dirty="0" err="1"/>
              <a:t>phytoplankton</a:t>
            </a:r>
            <a:r>
              <a:rPr lang="es-ES" sz="1500" dirty="0"/>
              <a:t> </a:t>
            </a:r>
            <a:r>
              <a:rPr lang="es-ES" sz="1500" dirty="0" err="1"/>
              <a:t>bloom</a:t>
            </a:r>
            <a:r>
              <a:rPr lang="es-ES" sz="1500" dirty="0"/>
              <a:t> </a:t>
            </a:r>
            <a:r>
              <a:rPr lang="es-ES" sz="1500" dirty="0" err="1"/>
              <a:t>investigations</a:t>
            </a:r>
            <a:r>
              <a:rPr lang="es-ES" sz="1500" dirty="0"/>
              <a:t> </a:t>
            </a:r>
            <a:r>
              <a:rPr lang="es-ES" sz="1500" dirty="0" err="1"/>
              <a:t>have</a:t>
            </a:r>
            <a:r>
              <a:rPr lang="es-ES" sz="1500" dirty="0"/>
              <a:t> </a:t>
            </a:r>
            <a:r>
              <a:rPr lang="es-ES" sz="1500" dirty="0" err="1"/>
              <a:t>helped</a:t>
            </a:r>
            <a:r>
              <a:rPr lang="es-ES" sz="1500" dirty="0"/>
              <a:t> fuel </a:t>
            </a:r>
            <a:r>
              <a:rPr lang="es-ES" sz="1500" dirty="0" err="1"/>
              <a:t>major</a:t>
            </a:r>
            <a:r>
              <a:rPr lang="es-ES" sz="1500" dirty="0"/>
              <a:t> </a:t>
            </a:r>
            <a:r>
              <a:rPr lang="es-ES" sz="1500" dirty="0" err="1"/>
              <a:t>scientific</a:t>
            </a:r>
            <a:r>
              <a:rPr lang="es-ES" sz="1500" dirty="0"/>
              <a:t> </a:t>
            </a:r>
            <a:r>
              <a:rPr lang="es-ES" sz="1500" dirty="0" err="1"/>
              <a:t>expeditions</a:t>
            </a:r>
            <a:r>
              <a:rPr lang="es-ES" sz="1500" dirty="0"/>
              <a:t> (</a:t>
            </a:r>
            <a:r>
              <a:rPr lang="es-ES" sz="1500" dirty="0" err="1"/>
              <a:t>e.g</a:t>
            </a:r>
            <a:r>
              <a:rPr lang="es-ES" sz="1500" dirty="0"/>
              <a:t>., NASA-ICESCAPE, NPI-N-ICE, NERC-CAO)</a:t>
            </a:r>
            <a:endParaRPr lang="en-CA" sz="1500" dirty="0"/>
          </a:p>
          <a:p>
            <a:pPr marL="257175" indent="-257175">
              <a:buFont typeface="Arial"/>
              <a:buChar char="•"/>
            </a:pPr>
            <a:r>
              <a:rPr lang="es-ES" sz="1500" dirty="0" err="1"/>
              <a:t>Mundy</a:t>
            </a:r>
            <a:r>
              <a:rPr lang="es-ES" sz="1500" dirty="0"/>
              <a:t> et al. (2014) </a:t>
            </a:r>
            <a:r>
              <a:rPr lang="es-ES" sz="1500" dirty="0" err="1"/>
              <a:t>showed</a:t>
            </a:r>
            <a:r>
              <a:rPr lang="es-ES" sz="1500" dirty="0"/>
              <a:t> </a:t>
            </a:r>
            <a:r>
              <a:rPr lang="es-ES" sz="1500" dirty="0" err="1"/>
              <a:t>bloom</a:t>
            </a:r>
            <a:r>
              <a:rPr lang="es-ES" sz="1500" dirty="0"/>
              <a:t> </a:t>
            </a:r>
            <a:r>
              <a:rPr lang="es-ES" sz="1500" dirty="0" err="1"/>
              <a:t>development</a:t>
            </a:r>
            <a:r>
              <a:rPr lang="es-ES" sz="1500" dirty="0"/>
              <a:t> </a:t>
            </a:r>
            <a:r>
              <a:rPr lang="es-ES" sz="1500" dirty="0" err="1"/>
              <a:t>was</a:t>
            </a:r>
            <a:r>
              <a:rPr lang="es-ES" sz="1500" dirty="0"/>
              <a:t> </a:t>
            </a:r>
            <a:r>
              <a:rPr lang="es-ES" sz="1500" dirty="0" err="1"/>
              <a:t>linked</a:t>
            </a:r>
            <a:r>
              <a:rPr lang="es-ES" sz="1500" dirty="0"/>
              <a:t> </a:t>
            </a:r>
            <a:r>
              <a:rPr lang="es-ES" sz="1500" dirty="0" err="1"/>
              <a:t>to</a:t>
            </a:r>
            <a:r>
              <a:rPr lang="es-ES" sz="1500" dirty="0"/>
              <a:t> </a:t>
            </a:r>
            <a:r>
              <a:rPr lang="es-ES" sz="1500" dirty="0" err="1"/>
              <a:t>melt</a:t>
            </a:r>
            <a:r>
              <a:rPr lang="es-ES" sz="1500" dirty="0"/>
              <a:t> </a:t>
            </a:r>
            <a:r>
              <a:rPr lang="es-ES" sz="1500" dirty="0" err="1"/>
              <a:t>onset</a:t>
            </a:r>
            <a:r>
              <a:rPr lang="es-ES" sz="1500" dirty="0"/>
              <a:t> (</a:t>
            </a:r>
            <a:r>
              <a:rPr lang="es-ES" sz="1500" dirty="0" err="1"/>
              <a:t>direct</a:t>
            </a:r>
            <a:r>
              <a:rPr lang="es-ES" sz="1500" dirty="0"/>
              <a:t> </a:t>
            </a:r>
            <a:r>
              <a:rPr lang="es-ES" sz="1500" dirty="0" err="1"/>
              <a:t>linkage</a:t>
            </a:r>
            <a:r>
              <a:rPr lang="es-ES" sz="1500" dirty="0"/>
              <a:t> </a:t>
            </a:r>
            <a:r>
              <a:rPr lang="es-ES" sz="1500" dirty="0" err="1"/>
              <a:t>to</a:t>
            </a:r>
            <a:r>
              <a:rPr lang="es-ES" sz="1500" dirty="0"/>
              <a:t> </a:t>
            </a:r>
            <a:r>
              <a:rPr lang="es-ES" sz="1500" dirty="0" err="1"/>
              <a:t>climate</a:t>
            </a:r>
            <a:r>
              <a:rPr lang="es-ES" sz="1500" dirty="0"/>
              <a:t> </a:t>
            </a:r>
            <a:r>
              <a:rPr lang="es-ES" sz="1500" dirty="0" err="1"/>
              <a:t>change</a:t>
            </a:r>
            <a:r>
              <a:rPr lang="es-ES" sz="1500" dirty="0"/>
              <a:t>), </a:t>
            </a:r>
          </a:p>
          <a:p>
            <a:pPr marL="257175" indent="-257175">
              <a:buFont typeface="Arial"/>
              <a:buChar char="•"/>
            </a:pPr>
            <a:r>
              <a:rPr lang="en-US" sz="1500" dirty="0"/>
              <a:t>Galindo et al. (2014) then demonstrated that the rate of melt progression can influence bloom composition by centric (slow melt) versus </a:t>
            </a:r>
            <a:r>
              <a:rPr lang="en-US" sz="1500" dirty="0" err="1"/>
              <a:t>pennate</a:t>
            </a:r>
            <a:r>
              <a:rPr lang="en-US" sz="1500" dirty="0"/>
              <a:t> diatoms (rapid melt)</a:t>
            </a:r>
            <a:endParaRPr lang="en-CA" sz="1500" dirty="0"/>
          </a:p>
          <a:p>
            <a:pPr marL="257175" indent="-257175">
              <a:buFont typeface="Arial"/>
              <a:buChar char="•"/>
            </a:pPr>
            <a:r>
              <a:rPr lang="en-CA" sz="1500" dirty="0" err="1"/>
              <a:t>Assmy</a:t>
            </a:r>
            <a:r>
              <a:rPr lang="en-CA" sz="1500" dirty="0"/>
              <a:t> et al. (2017) documented lead formation in a thinner, more dynamic ice cover can also support bloom development prior to ice melt, while supporting development of a non-diatom algae, namely </a:t>
            </a:r>
            <a:r>
              <a:rPr lang="en-CA" sz="1500" i="1" dirty="0" err="1"/>
              <a:t>Phaeocystis</a:t>
            </a:r>
            <a:endParaRPr lang="en-CA" sz="1500" dirty="0"/>
          </a:p>
        </p:txBody>
      </p:sp>
    </p:spTree>
    <p:extLst>
      <p:ext uri="{BB962C8B-B14F-4D97-AF65-F5344CB8AC3E}">
        <p14:creationId xmlns:p14="http://schemas.microsoft.com/office/powerpoint/2010/main" val="1230955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304</TotalTime>
  <Words>1705</Words>
  <Application>Microsoft Macintosh PowerPoint</Application>
  <PresentationFormat>On-screen Show (4:3)</PresentationFormat>
  <Paragraphs>219</Paragraphs>
  <Slides>21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5" baseType="lpstr">
      <vt:lpstr>AdvTTe45e47d2</vt:lpstr>
      <vt:lpstr>Britannic Bold</vt:lpstr>
      <vt:lpstr>Calibri</vt:lpstr>
      <vt:lpstr>Calibri Light</vt:lpstr>
      <vt:lpstr>Helvetica Neue Medium</vt:lpstr>
      <vt:lpstr>Mangal</vt:lpstr>
      <vt:lpstr>Minion Pro</vt:lpstr>
      <vt:lpstr>Times</vt:lpstr>
      <vt:lpstr>Times New Roman</vt:lpstr>
      <vt:lpstr>Wingdings</vt:lpstr>
      <vt:lpstr>Yu Gothic</vt:lpstr>
      <vt:lpstr>游ゴシック</vt:lpstr>
      <vt:lpstr>Arial</vt:lpstr>
      <vt:lpstr>Office Theme</vt:lpstr>
      <vt:lpstr>CEOS contributions to ASP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Winter Freshwater-Marine Coupling in  Southeast Hudson Bay </vt:lpstr>
      <vt:lpstr>PowerPoint Presentation</vt:lpstr>
      <vt:lpstr>Sea Ice Motion modelling – Statistical dynamics (Lukovich)</vt:lpstr>
      <vt:lpstr>PowerPoint Presentation</vt:lpstr>
      <vt:lpstr>PowerPoint Presentation</vt:lpstr>
      <vt:lpstr>PowerPoint Presentation</vt:lpstr>
      <vt:lpstr>Microwave Remote Sensing of Frost Flowers at the Sea-ice Environmental Research Facility (Isleifson et al.)</vt:lpstr>
      <vt:lpstr>Incorporating prior information into electromagnetic inversion (Mojabi et al.)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15.0040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Churchill Marine Observatory (CMO)</dc:title>
  <dc:creator>David Barber</dc:creator>
  <cp:lastModifiedBy>David Barber</cp:lastModifiedBy>
  <cp:revision>20</cp:revision>
  <dcterms:created xsi:type="dcterms:W3CDTF">2018-01-19T17:24:52Z</dcterms:created>
  <dcterms:modified xsi:type="dcterms:W3CDTF">2018-01-22T13:26:40Z</dcterms:modified>
</cp:coreProperties>
</file>