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384" r:id="rId2"/>
    <p:sldId id="391" r:id="rId3"/>
    <p:sldId id="392" r:id="rId4"/>
    <p:sldId id="393" r:id="rId5"/>
    <p:sldId id="395" r:id="rId6"/>
    <p:sldId id="396" r:id="rId7"/>
    <p:sldId id="397" r:id="rId8"/>
    <p:sldId id="398" r:id="rId9"/>
    <p:sldId id="399" r:id="rId10"/>
    <p:sldId id="400" r:id="rId11"/>
  </p:sldIdLst>
  <p:sldSz cx="9144000" cy="6858000" type="screen4x3"/>
  <p:notesSz cx="6858000" cy="91440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Jesper Madsen" initials="jmad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A0024"/>
    <a:srgbClr val="E0D72C"/>
    <a:srgbClr val="C9EB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397" autoAdjust="0"/>
    <p:restoredTop sz="94660"/>
  </p:normalViewPr>
  <p:slideViewPr>
    <p:cSldViewPr>
      <p:cViewPr varScale="1">
        <p:scale>
          <a:sx n="182" d="100"/>
          <a:sy n="182" d="100"/>
        </p:scale>
        <p:origin x="-872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notesMaster" Target="notesMasters/notesMaster1.xml"/><Relationship Id="rId13" Type="http://schemas.openxmlformats.org/officeDocument/2006/relationships/printerSettings" Target="printerSettings/printerSettings1.bin"/><Relationship Id="rId14" Type="http://schemas.openxmlformats.org/officeDocument/2006/relationships/commentAuthors" Target="commentAuthors.xml"/><Relationship Id="rId15" Type="http://schemas.openxmlformats.org/officeDocument/2006/relationships/presProps" Target="presProps.xml"/><Relationship Id="rId16" Type="http://schemas.openxmlformats.org/officeDocument/2006/relationships/viewProps" Target="viewProps.xml"/><Relationship Id="rId17" Type="http://schemas.openxmlformats.org/officeDocument/2006/relationships/theme" Target="theme/theme1.xml"/><Relationship Id="rId1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9AEA90-D1D8-D84E-8314-03F6C0790CF1}" type="datetimeFigureOut">
              <a:rPr lang="en-US" smtClean="0"/>
              <a:pPr/>
              <a:t>2018-01-16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5FB716-151A-4840-BFCD-0D2D1A6ACDB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10069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457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a-DK">
              <a:latin typeface="AU Passata" charset="0"/>
            </a:endParaRPr>
          </a:p>
        </p:txBody>
      </p:sp>
      <p:sp>
        <p:nvSpPr>
          <p:cNvPr id="2457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5E1426A-3F43-0E49-A109-EF4914A8F409}" type="slidenum">
              <a:rPr lang="en-US" sz="1200">
                <a:latin typeface="AU Passata" charset="0"/>
              </a:rPr>
              <a:pPr eaLnBrk="1" hangingPunct="1"/>
              <a:t>2</a:t>
            </a:fld>
            <a:endParaRPr lang="en-US" sz="1200">
              <a:latin typeface="AU Passata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da-D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733C4-B659-447E-8734-F26391631382}" type="datetimeFigureOut">
              <a:rPr lang="da-DK" smtClean="0"/>
              <a:pPr/>
              <a:t>2018-01-16</a:t>
            </a:fld>
            <a:endParaRPr lang="da-DK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2016E3-AC46-4D05-BE51-1185199003A4}" type="slidenum">
              <a:rPr lang="da-DK" smtClean="0"/>
              <a:pPr/>
              <a:t>‹#›</a:t>
            </a:fld>
            <a:endParaRPr lang="da-DK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733C4-B659-447E-8734-F26391631382}" type="datetimeFigureOut">
              <a:rPr lang="da-DK" smtClean="0"/>
              <a:pPr/>
              <a:t>2018-01-16</a:t>
            </a:fld>
            <a:endParaRPr lang="da-DK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2016E3-AC46-4D05-BE51-1185199003A4}" type="slidenum">
              <a:rPr lang="da-DK" smtClean="0"/>
              <a:pPr/>
              <a:t>‹#›</a:t>
            </a:fld>
            <a:endParaRPr lang="da-DK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733C4-B659-447E-8734-F26391631382}" type="datetimeFigureOut">
              <a:rPr lang="da-DK" smtClean="0"/>
              <a:pPr/>
              <a:t>2018-01-16</a:t>
            </a:fld>
            <a:endParaRPr lang="da-DK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2016E3-AC46-4D05-BE51-1185199003A4}" type="slidenum">
              <a:rPr lang="da-DK" smtClean="0"/>
              <a:pPr/>
              <a:t>‹#›</a:t>
            </a:fld>
            <a:endParaRPr lang="da-DK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_Headlines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13"/>
          <p:cNvSpPr>
            <a:spLocks noChangeShapeType="1"/>
          </p:cNvSpPr>
          <p:nvPr userDrawn="1"/>
        </p:nvSpPr>
        <p:spPr bwMode="auto">
          <a:xfrm>
            <a:off x="287338" y="1774825"/>
            <a:ext cx="1403350" cy="0"/>
          </a:xfrm>
          <a:prstGeom prst="line">
            <a:avLst/>
          </a:prstGeom>
          <a:noFill/>
          <a:ln w="31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7338" y="1187451"/>
            <a:ext cx="8564562" cy="1039259"/>
          </a:xfrm>
        </p:spPr>
        <p:txBody>
          <a:bodyPr>
            <a:spAutoFit/>
          </a:bodyPr>
          <a:lstStyle/>
          <a:p>
            <a:r>
              <a:rPr lang="en-US" dirty="0" smtClean="0"/>
              <a:t>Click to edit Master title style</a:t>
            </a:r>
            <a:endParaRPr lang="da-DK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526470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733C4-B659-447E-8734-F26391631382}" type="datetimeFigureOut">
              <a:rPr lang="da-DK" smtClean="0"/>
              <a:pPr/>
              <a:t>2018-01-16</a:t>
            </a:fld>
            <a:endParaRPr lang="da-DK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2016E3-AC46-4D05-BE51-1185199003A4}" type="slidenum">
              <a:rPr lang="da-DK" smtClean="0"/>
              <a:pPr/>
              <a:t>‹#›</a:t>
            </a:fld>
            <a:endParaRPr lang="da-DK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733C4-B659-447E-8734-F26391631382}" type="datetimeFigureOut">
              <a:rPr lang="da-DK" smtClean="0"/>
              <a:pPr/>
              <a:t>2018-01-16</a:t>
            </a:fld>
            <a:endParaRPr lang="da-DK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2016E3-AC46-4D05-BE51-1185199003A4}" type="slidenum">
              <a:rPr lang="da-DK" smtClean="0"/>
              <a:pPr/>
              <a:t>‹#›</a:t>
            </a:fld>
            <a:endParaRPr lang="da-DK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733C4-B659-447E-8734-F26391631382}" type="datetimeFigureOut">
              <a:rPr lang="da-DK" smtClean="0"/>
              <a:pPr/>
              <a:t>2018-01-16</a:t>
            </a:fld>
            <a:endParaRPr lang="da-DK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2016E3-AC46-4D05-BE51-1185199003A4}" type="slidenum">
              <a:rPr lang="da-DK" smtClean="0"/>
              <a:pPr/>
              <a:t>‹#›</a:t>
            </a:fld>
            <a:endParaRPr lang="da-DK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733C4-B659-447E-8734-F26391631382}" type="datetimeFigureOut">
              <a:rPr lang="da-DK" smtClean="0"/>
              <a:pPr/>
              <a:t>2018-01-16</a:t>
            </a:fld>
            <a:endParaRPr lang="da-DK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2016E3-AC46-4D05-BE51-1185199003A4}" type="slidenum">
              <a:rPr lang="da-DK" smtClean="0"/>
              <a:pPr/>
              <a:t>‹#›</a:t>
            </a:fld>
            <a:endParaRPr lang="da-DK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733C4-B659-447E-8734-F26391631382}" type="datetimeFigureOut">
              <a:rPr lang="da-DK" smtClean="0"/>
              <a:pPr/>
              <a:t>2018-01-16</a:t>
            </a:fld>
            <a:endParaRPr lang="da-DK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2016E3-AC46-4D05-BE51-1185199003A4}" type="slidenum">
              <a:rPr lang="da-DK" smtClean="0"/>
              <a:pPr/>
              <a:t>‹#›</a:t>
            </a:fld>
            <a:endParaRPr lang="da-DK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733C4-B659-447E-8734-F26391631382}" type="datetimeFigureOut">
              <a:rPr lang="da-DK" smtClean="0"/>
              <a:pPr/>
              <a:t>2018-01-16</a:t>
            </a:fld>
            <a:endParaRPr lang="da-DK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2016E3-AC46-4D05-BE51-1185199003A4}" type="slidenum">
              <a:rPr lang="da-DK" smtClean="0"/>
              <a:pPr/>
              <a:t>‹#›</a:t>
            </a:fld>
            <a:endParaRPr lang="da-DK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733C4-B659-447E-8734-F26391631382}" type="datetimeFigureOut">
              <a:rPr lang="da-DK" smtClean="0"/>
              <a:pPr/>
              <a:t>2018-01-16</a:t>
            </a:fld>
            <a:endParaRPr lang="da-DK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2016E3-AC46-4D05-BE51-1185199003A4}" type="slidenum">
              <a:rPr lang="da-DK" smtClean="0"/>
              <a:pPr/>
              <a:t>‹#›</a:t>
            </a:fld>
            <a:endParaRPr lang="da-DK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733C4-B659-447E-8734-F26391631382}" type="datetimeFigureOut">
              <a:rPr lang="da-DK" smtClean="0"/>
              <a:pPr/>
              <a:t>2018-01-16</a:t>
            </a:fld>
            <a:endParaRPr lang="da-DK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2016E3-AC46-4D05-BE51-1185199003A4}" type="slidenum">
              <a:rPr lang="da-DK" smtClean="0"/>
              <a:pPr/>
              <a:t>‹#›</a:t>
            </a:fld>
            <a:endParaRPr lang="da-DK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A733C4-B659-447E-8734-F26391631382}" type="datetimeFigureOut">
              <a:rPr lang="da-DK" smtClean="0"/>
              <a:pPr/>
              <a:t>2018-01-16</a:t>
            </a:fld>
            <a:endParaRPr lang="da-DK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2016E3-AC46-4D05-BE51-1185199003A4}" type="slidenum">
              <a:rPr lang="da-DK" smtClean="0"/>
              <a:pPr/>
              <a:t>‹#›</a:t>
            </a:fld>
            <a:endParaRPr lang="da-DK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emf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4" Type="http://schemas.openxmlformats.org/officeDocument/2006/relationships/image" Target="../media/image5.png"/><Relationship Id="rId5" Type="http://schemas.openxmlformats.org/officeDocument/2006/relationships/image" Target="../media/image8.JP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jpe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1041400"/>
            <a:ext cx="8071048" cy="5123904"/>
          </a:xfrm>
          <a:ln>
            <a:noFill/>
          </a:ln>
        </p:spPr>
        <p:txBody>
          <a:bodyPr>
            <a:normAutofit/>
          </a:bodyPr>
          <a:lstStyle/>
          <a:p>
            <a:r>
              <a:rPr lang="en-US" sz="4000" i="1" dirty="0" smtClean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Results from ARC, Denmark</a:t>
            </a:r>
            <a:r>
              <a:rPr lang="en-US" sz="4000" dirty="0" smtClean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/>
            </a:r>
            <a:br>
              <a:rPr lang="en-US" sz="4000" dirty="0" smtClean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</a:br>
            <a:r>
              <a:rPr lang="en-US" sz="4000" b="1" dirty="0" smtClean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Arctic Science Partnership (ASP)</a:t>
            </a:r>
            <a:r>
              <a:rPr lang="en-US" sz="3000" b="1" dirty="0">
                <a:latin typeface="+mn-lt"/>
                <a:cs typeface="Arial" pitchFamily="34" charset="0"/>
              </a:rPr>
              <a:t/>
            </a:r>
            <a:br>
              <a:rPr lang="en-US" sz="3000" b="1" dirty="0">
                <a:latin typeface="+mn-lt"/>
                <a:cs typeface="Arial" pitchFamily="34" charset="0"/>
              </a:rPr>
            </a:br>
            <a:r>
              <a:rPr lang="en-US" sz="3000" dirty="0" smtClean="0">
                <a:latin typeface="+mn-lt"/>
                <a:cs typeface="Arial" pitchFamily="34" charset="0"/>
              </a:rPr>
              <a:t/>
            </a:r>
            <a:br>
              <a:rPr lang="en-US" sz="3000" dirty="0" smtClean="0">
                <a:latin typeface="+mn-lt"/>
                <a:cs typeface="Arial" pitchFamily="34" charset="0"/>
              </a:rPr>
            </a:br>
            <a:r>
              <a:rPr lang="en-US" sz="3000" dirty="0">
                <a:solidFill>
                  <a:srgbClr val="376092"/>
                </a:solidFill>
                <a:latin typeface="+mn-lt"/>
                <a:cs typeface="Arial" pitchFamily="34" charset="0"/>
              </a:rPr>
              <a:t/>
            </a:r>
            <a:br>
              <a:rPr lang="en-US" sz="3000" dirty="0">
                <a:solidFill>
                  <a:srgbClr val="376092"/>
                </a:solidFill>
                <a:latin typeface="+mn-lt"/>
                <a:cs typeface="Arial" pitchFamily="34" charset="0"/>
              </a:rPr>
            </a:br>
            <a:r>
              <a:rPr lang="en-US" sz="2500" dirty="0" smtClean="0">
                <a:solidFill>
                  <a:srgbClr val="376092"/>
                </a:solidFill>
                <a:latin typeface="+mn-lt"/>
              </a:rPr>
              <a:t>24. January 2018 – Arctic Frontiers, </a:t>
            </a:r>
            <a:r>
              <a:rPr lang="en-US" sz="2500" dirty="0" err="1" smtClean="0">
                <a:solidFill>
                  <a:srgbClr val="376092"/>
                </a:solidFill>
                <a:latin typeface="+mn-lt"/>
              </a:rPr>
              <a:t>Tromsø</a:t>
            </a:r>
            <a:r>
              <a:rPr lang="en-US" sz="2500" dirty="0" smtClean="0">
                <a:solidFill>
                  <a:srgbClr val="376092"/>
                </a:solidFill>
                <a:latin typeface="+mn-lt"/>
              </a:rPr>
              <a:t>, Norway</a:t>
            </a:r>
            <a:endParaRPr lang="en-CA" sz="3000" dirty="0">
              <a:solidFill>
                <a:srgbClr val="376092"/>
              </a:solidFill>
              <a:latin typeface="+mn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63700" y="1058333"/>
            <a:ext cx="103412" cy="328705"/>
          </a:xfrm>
          <a:prstGeom prst="rect">
            <a:avLst/>
          </a:prstGeom>
          <a:noFill/>
        </p:spPr>
        <p:txBody>
          <a:bodyPr wrap="none" lIns="51206" tIns="25603" rIns="51206" bIns="25603" rtlCol="0">
            <a:spAutoFit/>
          </a:bodyPr>
          <a:lstStyle/>
          <a:p>
            <a:endParaRPr lang="en-US" dirty="0"/>
          </a:p>
        </p:txBody>
      </p:sp>
      <p:pic>
        <p:nvPicPr>
          <p:cNvPr id="7" name="Picture 6" descr="ASP_Logo_red_CMYK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320" y="-1797"/>
            <a:ext cx="1547664" cy="1547664"/>
          </a:xfrm>
          <a:prstGeom prst="rect">
            <a:avLst/>
          </a:prstGeom>
        </p:spPr>
      </p:pic>
      <p:pic>
        <p:nvPicPr>
          <p:cNvPr id="3" name="Picture 2" descr="Screen Shot 2018-01-16 at 3.35.53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88640"/>
            <a:ext cx="1804859" cy="1224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4131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404664"/>
            <a:ext cx="8564562" cy="769441"/>
          </a:xfrm>
        </p:spPr>
        <p:txBody>
          <a:bodyPr/>
          <a:lstStyle/>
          <a:p>
            <a:r>
              <a:rPr lang="en-US" dirty="0" smtClean="0">
                <a:solidFill>
                  <a:srgbClr val="1F497D"/>
                </a:solidFill>
              </a:rPr>
              <a:t>Thank you</a:t>
            </a:r>
            <a:endParaRPr lang="en-US" dirty="0">
              <a:solidFill>
                <a:srgbClr val="1F497D"/>
              </a:solidFill>
            </a:endParaRPr>
          </a:p>
        </p:txBody>
      </p:sp>
      <p:pic>
        <p:nvPicPr>
          <p:cNvPr id="3" name="Picture 2" descr="Screen Shot 2018-01-16 at 11.48.27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90" y="1700808"/>
            <a:ext cx="9187902" cy="4774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843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le 4"/>
          <p:cNvSpPr>
            <a:spLocks noGrp="1"/>
          </p:cNvSpPr>
          <p:nvPr>
            <p:ph type="title"/>
          </p:nvPr>
        </p:nvSpPr>
        <p:spPr>
          <a:xfrm>
            <a:off x="4139952" y="566738"/>
            <a:ext cx="4735761" cy="768350"/>
          </a:xfrm>
        </p:spPr>
        <p:txBody>
          <a:bodyPr/>
          <a:lstStyle/>
          <a:p>
            <a:r>
              <a:rPr lang="nb-NO" dirty="0">
                <a:solidFill>
                  <a:schemeClr val="tx2"/>
                </a:solidFill>
                <a:latin typeface="Calibri" charset="0"/>
                <a:cs typeface="Calibri" charset="0"/>
              </a:rPr>
              <a:t>Godthåbsfjorden </a:t>
            </a:r>
            <a:r>
              <a:rPr lang="nb-NO" dirty="0" smtClean="0">
                <a:solidFill>
                  <a:schemeClr val="tx2"/>
                </a:solidFill>
                <a:latin typeface="Calibri" charset="0"/>
                <a:cs typeface="Calibri" charset="0"/>
              </a:rPr>
              <a:t>– </a:t>
            </a:r>
            <a:r>
              <a:rPr lang="nb-NO" dirty="0" err="1" smtClean="0">
                <a:solidFill>
                  <a:schemeClr val="tx2"/>
                </a:solidFill>
                <a:latin typeface="Calibri" charset="0"/>
                <a:cs typeface="Calibri" charset="0"/>
              </a:rPr>
              <a:t>year</a:t>
            </a:r>
            <a:r>
              <a:rPr lang="nb-NO" dirty="0" smtClean="0">
                <a:solidFill>
                  <a:schemeClr val="tx2"/>
                </a:solidFill>
                <a:latin typeface="Calibri" charset="0"/>
                <a:cs typeface="Calibri" charset="0"/>
              </a:rPr>
              <a:t> </a:t>
            </a:r>
            <a:r>
              <a:rPr lang="nb-NO" dirty="0" err="1" smtClean="0">
                <a:solidFill>
                  <a:schemeClr val="tx2"/>
                </a:solidFill>
                <a:latin typeface="Calibri" charset="0"/>
                <a:cs typeface="Calibri" charset="0"/>
              </a:rPr>
              <a:t>round</a:t>
            </a:r>
            <a:r>
              <a:rPr lang="nb-NO" dirty="0" smtClean="0">
                <a:solidFill>
                  <a:schemeClr val="tx2"/>
                </a:solidFill>
                <a:latin typeface="Calibri" charset="0"/>
                <a:cs typeface="Calibri" charset="0"/>
              </a:rPr>
              <a:t> 2013</a:t>
            </a:r>
            <a:endParaRPr lang="nb-NO" dirty="0">
              <a:solidFill>
                <a:schemeClr val="tx2"/>
              </a:solidFill>
              <a:latin typeface="Calibri" charset="0"/>
              <a:cs typeface="Calibri" charset="0"/>
            </a:endParaRPr>
          </a:p>
        </p:txBody>
      </p:sp>
      <p:sp>
        <p:nvSpPr>
          <p:cNvPr id="30722" name="Content Placeholder 7"/>
          <p:cNvSpPr>
            <a:spLocks noGrp="1"/>
          </p:cNvSpPr>
          <p:nvPr>
            <p:ph idx="1"/>
          </p:nvPr>
        </p:nvSpPr>
        <p:spPr>
          <a:xfrm>
            <a:off x="457200" y="2636912"/>
            <a:ext cx="8229600" cy="3489251"/>
          </a:xfrm>
        </p:spPr>
        <p:txBody>
          <a:bodyPr>
            <a:normAutofit fontScale="77500" lnSpcReduction="20000"/>
          </a:bodyPr>
          <a:lstStyle/>
          <a:p>
            <a:pPr>
              <a:defRPr/>
            </a:pPr>
            <a:r>
              <a:rPr lang="nb-NO" dirty="0" err="1">
                <a:solidFill>
                  <a:srgbClr val="1F497D"/>
                </a:solidFill>
                <a:latin typeface="Calibri"/>
                <a:cs typeface="Calibri"/>
              </a:rPr>
              <a:t>Climate</a:t>
            </a:r>
            <a:r>
              <a:rPr lang="nb-NO" dirty="0">
                <a:solidFill>
                  <a:srgbClr val="1F497D"/>
                </a:solidFill>
                <a:latin typeface="Calibri"/>
                <a:cs typeface="Calibri"/>
              </a:rPr>
              <a:t> gradients</a:t>
            </a:r>
          </a:p>
          <a:p>
            <a:pPr>
              <a:defRPr/>
            </a:pPr>
            <a:r>
              <a:rPr lang="nb-NO" dirty="0" err="1">
                <a:solidFill>
                  <a:srgbClr val="1F497D"/>
                </a:solidFill>
                <a:latin typeface="Calibri"/>
                <a:cs typeface="Calibri"/>
              </a:rPr>
              <a:t>Ice</a:t>
            </a:r>
            <a:r>
              <a:rPr lang="nb-NO" dirty="0">
                <a:solidFill>
                  <a:srgbClr val="1F497D"/>
                </a:solidFill>
                <a:latin typeface="Calibri"/>
                <a:cs typeface="Calibri"/>
              </a:rPr>
              <a:t> bergs</a:t>
            </a:r>
          </a:p>
          <a:p>
            <a:pPr>
              <a:defRPr/>
            </a:pPr>
            <a:r>
              <a:rPr lang="nb-NO" dirty="0">
                <a:solidFill>
                  <a:srgbClr val="1F497D"/>
                </a:solidFill>
                <a:latin typeface="Calibri"/>
                <a:cs typeface="Calibri"/>
              </a:rPr>
              <a:t>Melt </a:t>
            </a:r>
            <a:r>
              <a:rPr lang="nb-NO" dirty="0" smtClean="0">
                <a:solidFill>
                  <a:srgbClr val="1F497D"/>
                </a:solidFill>
                <a:latin typeface="Calibri"/>
                <a:cs typeface="Calibri"/>
              </a:rPr>
              <a:t>water</a:t>
            </a:r>
          </a:p>
          <a:p>
            <a:pPr>
              <a:defRPr/>
            </a:pPr>
            <a:r>
              <a:rPr lang="nb-NO" dirty="0" smtClean="0">
                <a:solidFill>
                  <a:srgbClr val="1F497D"/>
                </a:solidFill>
                <a:latin typeface="Calibri"/>
                <a:cs typeface="Calibri"/>
              </a:rPr>
              <a:t>Sea </a:t>
            </a:r>
            <a:r>
              <a:rPr lang="nb-NO" dirty="0" err="1" smtClean="0">
                <a:solidFill>
                  <a:srgbClr val="1F497D"/>
                </a:solidFill>
                <a:latin typeface="Calibri"/>
                <a:cs typeface="Calibri"/>
              </a:rPr>
              <a:t>ice</a:t>
            </a:r>
            <a:endParaRPr lang="nb-NO" dirty="0" smtClean="0">
              <a:solidFill>
                <a:srgbClr val="1F497D"/>
              </a:solidFill>
              <a:latin typeface="Calibri"/>
              <a:cs typeface="Calibri"/>
            </a:endParaRPr>
          </a:p>
          <a:p>
            <a:pPr>
              <a:defRPr/>
            </a:pPr>
            <a:r>
              <a:rPr lang="nb-NO" dirty="0" smtClean="0">
                <a:solidFill>
                  <a:srgbClr val="1F497D"/>
                </a:solidFill>
                <a:latin typeface="Calibri"/>
                <a:cs typeface="Calibri"/>
              </a:rPr>
              <a:t>Land-</a:t>
            </a:r>
            <a:r>
              <a:rPr lang="nb-NO" dirty="0" err="1" smtClean="0">
                <a:solidFill>
                  <a:srgbClr val="1F497D"/>
                </a:solidFill>
                <a:latin typeface="Calibri"/>
                <a:cs typeface="Calibri"/>
              </a:rPr>
              <a:t>ocean</a:t>
            </a:r>
            <a:endParaRPr lang="nb-NO" dirty="0">
              <a:solidFill>
                <a:srgbClr val="1F497D"/>
              </a:solidFill>
              <a:latin typeface="Calibri"/>
              <a:cs typeface="Calibri"/>
            </a:endParaRPr>
          </a:p>
          <a:p>
            <a:pPr>
              <a:defRPr/>
            </a:pPr>
            <a:r>
              <a:rPr lang="nb-NO" dirty="0" err="1">
                <a:solidFill>
                  <a:srgbClr val="1F497D"/>
                </a:solidFill>
                <a:latin typeface="Calibri"/>
                <a:cs typeface="Calibri"/>
              </a:rPr>
              <a:t>Contaminants</a:t>
            </a:r>
            <a:endParaRPr lang="nb-NO" dirty="0">
              <a:solidFill>
                <a:srgbClr val="1F497D"/>
              </a:solidFill>
              <a:latin typeface="Calibri"/>
              <a:cs typeface="Calibri"/>
            </a:endParaRPr>
          </a:p>
          <a:p>
            <a:pPr>
              <a:defRPr/>
            </a:pPr>
            <a:r>
              <a:rPr lang="nb-NO" dirty="0">
                <a:solidFill>
                  <a:srgbClr val="1F497D"/>
                </a:solidFill>
                <a:latin typeface="Calibri"/>
                <a:cs typeface="Calibri"/>
              </a:rPr>
              <a:t>Food </a:t>
            </a:r>
            <a:r>
              <a:rPr lang="nb-NO" dirty="0" err="1">
                <a:solidFill>
                  <a:srgbClr val="1F497D"/>
                </a:solidFill>
                <a:latin typeface="Calibri"/>
                <a:cs typeface="Calibri"/>
              </a:rPr>
              <a:t>chains</a:t>
            </a:r>
            <a:endParaRPr lang="nb-NO" dirty="0">
              <a:solidFill>
                <a:srgbClr val="1F497D"/>
              </a:solidFill>
              <a:latin typeface="Calibri"/>
              <a:cs typeface="Calibri"/>
            </a:endParaRPr>
          </a:p>
          <a:p>
            <a:pPr>
              <a:defRPr/>
            </a:pPr>
            <a:r>
              <a:rPr lang="nb-NO" dirty="0" smtClean="0">
                <a:solidFill>
                  <a:srgbClr val="1F497D"/>
                </a:solidFill>
                <a:latin typeface="Calibri"/>
                <a:cs typeface="Calibri"/>
              </a:rPr>
              <a:t>Health</a:t>
            </a:r>
            <a:endParaRPr lang="nb-NO" dirty="0">
              <a:solidFill>
                <a:srgbClr val="1F497D"/>
              </a:solidFill>
              <a:latin typeface="Calibri"/>
              <a:cs typeface="Calibri"/>
            </a:endParaRPr>
          </a:p>
          <a:p>
            <a:pPr>
              <a:defRPr/>
            </a:pPr>
            <a:r>
              <a:rPr lang="nb-NO" dirty="0">
                <a:solidFill>
                  <a:srgbClr val="1F497D"/>
                </a:solidFill>
                <a:latin typeface="Calibri"/>
                <a:cs typeface="Calibri"/>
              </a:rPr>
              <a:t>Mega </a:t>
            </a:r>
            <a:r>
              <a:rPr lang="nb-NO" dirty="0" err="1">
                <a:solidFill>
                  <a:srgbClr val="1F497D"/>
                </a:solidFill>
                <a:latin typeface="Calibri"/>
                <a:cs typeface="Calibri"/>
              </a:rPr>
              <a:t>industries</a:t>
            </a:r>
            <a:endParaRPr lang="nb-NO" dirty="0">
              <a:solidFill>
                <a:srgbClr val="1F497D"/>
              </a:solidFill>
              <a:latin typeface="Calibri"/>
              <a:cs typeface="Calibri"/>
            </a:endParaRPr>
          </a:p>
        </p:txBody>
      </p:sp>
      <p:sp>
        <p:nvSpPr>
          <p:cNvPr id="23555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7415213" y="6499225"/>
            <a:ext cx="1439862" cy="1444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2888EA5-C664-8043-8860-A8C0822E0589}" type="slidenum">
              <a:rPr lang="da-DK" sz="1100">
                <a:solidFill>
                  <a:schemeClr val="bg1"/>
                </a:solidFill>
                <a:latin typeface="Calibri" charset="0"/>
                <a:cs typeface="Calibri" charset="0"/>
              </a:rPr>
              <a:pPr eaLnBrk="1" hangingPunct="1"/>
              <a:t>2</a:t>
            </a:fld>
            <a:endParaRPr lang="da-DK" sz="1100">
              <a:solidFill>
                <a:schemeClr val="bg1"/>
              </a:solidFill>
              <a:latin typeface="Calibri" charset="0"/>
              <a:cs typeface="Calibri" charset="0"/>
            </a:endParaRPr>
          </a:p>
        </p:txBody>
      </p:sp>
      <p:grpSp>
        <p:nvGrpSpPr>
          <p:cNvPr id="23556" name="Group 3"/>
          <p:cNvGrpSpPr>
            <a:grpSpLocks/>
          </p:cNvGrpSpPr>
          <p:nvPr/>
        </p:nvGrpSpPr>
        <p:grpSpPr bwMode="auto">
          <a:xfrm>
            <a:off x="4284663" y="1989138"/>
            <a:ext cx="4600575" cy="4051300"/>
            <a:chOff x="1916113" y="857250"/>
            <a:chExt cx="6396037" cy="5692775"/>
          </a:xfrm>
        </p:grpSpPr>
        <p:pic>
          <p:nvPicPr>
            <p:cNvPr id="23559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649" t="10524" r="21649" b="28180"/>
            <a:stretch>
              <a:fillRect/>
            </a:stretch>
          </p:blipFill>
          <p:spPr bwMode="auto">
            <a:xfrm>
              <a:off x="1916113" y="857250"/>
              <a:ext cx="6396037" cy="5692775"/>
            </a:xfrm>
            <a:prstGeom prst="rect">
              <a:avLst/>
            </a:prstGeom>
            <a:noFill/>
            <a:ln w="635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1955840" y="1720535"/>
              <a:ext cx="3776265" cy="4256197"/>
            </a:xfrm>
            <a:custGeom>
              <a:avLst/>
              <a:gdLst>
                <a:gd name="T0" fmla="*/ 0 w 3776133"/>
                <a:gd name="T1" fmla="*/ 4256088 h 4255911"/>
                <a:gd name="T2" fmla="*/ 1956075 w 3776133"/>
                <a:gd name="T3" fmla="*/ 3256981 h 4255911"/>
                <a:gd name="T4" fmla="*/ 2514954 w 3776133"/>
                <a:gd name="T5" fmla="*/ 2782827 h 4255911"/>
                <a:gd name="T6" fmla="*/ 2260918 w 3776133"/>
                <a:gd name="T7" fmla="*/ 2105465 h 4255911"/>
                <a:gd name="T8" fmla="*/ 2108497 w 3776133"/>
                <a:gd name="T9" fmla="*/ 1953059 h 4255911"/>
                <a:gd name="T10" fmla="*/ 2015350 w 3776133"/>
                <a:gd name="T11" fmla="*/ 1885323 h 4255911"/>
                <a:gd name="T12" fmla="*/ 1854461 w 3776133"/>
                <a:gd name="T13" fmla="*/ 1453505 h 4255911"/>
                <a:gd name="T14" fmla="*/ 1617360 w 3776133"/>
                <a:gd name="T15" fmla="*/ 1148693 h 4255911"/>
                <a:gd name="T16" fmla="*/ 2049221 w 3776133"/>
                <a:gd name="T17" fmla="*/ 903149 h 4255911"/>
                <a:gd name="T18" fmla="*/ 2116964 w 3776133"/>
                <a:gd name="T19" fmla="*/ 649138 h 4255911"/>
                <a:gd name="T20" fmla="*/ 2201642 w 3776133"/>
                <a:gd name="T21" fmla="*/ 361259 h 4255911"/>
                <a:gd name="T22" fmla="*/ 2354063 w 3776133"/>
                <a:gd name="T23" fmla="*/ 158051 h 4255911"/>
                <a:gd name="T24" fmla="*/ 2862135 w 3776133"/>
                <a:gd name="T25" fmla="*/ 14112 h 4255911"/>
                <a:gd name="T26" fmla="*/ 3293995 w 3776133"/>
                <a:gd name="T27" fmla="*/ 73380 h 4255911"/>
                <a:gd name="T28" fmla="*/ 3776663 w 3776133"/>
                <a:gd name="T29" fmla="*/ 208853 h 425591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3776133" h="4255911">
                  <a:moveTo>
                    <a:pt x="0" y="4255911"/>
                  </a:moveTo>
                  <a:cubicBezTo>
                    <a:pt x="768350" y="3879144"/>
                    <a:pt x="1536700" y="3502377"/>
                    <a:pt x="1955800" y="3256844"/>
                  </a:cubicBezTo>
                  <a:cubicBezTo>
                    <a:pt x="2374900" y="3011311"/>
                    <a:pt x="2463800" y="2974622"/>
                    <a:pt x="2514600" y="2782711"/>
                  </a:cubicBezTo>
                  <a:cubicBezTo>
                    <a:pt x="2565400" y="2590800"/>
                    <a:pt x="2328333" y="2243666"/>
                    <a:pt x="2260600" y="2105377"/>
                  </a:cubicBezTo>
                  <a:cubicBezTo>
                    <a:pt x="2192867" y="1967088"/>
                    <a:pt x="2149122" y="1989666"/>
                    <a:pt x="2108200" y="1952977"/>
                  </a:cubicBezTo>
                  <a:cubicBezTo>
                    <a:pt x="2067278" y="1916288"/>
                    <a:pt x="2057400" y="1968500"/>
                    <a:pt x="2015067" y="1885244"/>
                  </a:cubicBezTo>
                  <a:cubicBezTo>
                    <a:pt x="1972734" y="1801989"/>
                    <a:pt x="1920522" y="1576211"/>
                    <a:pt x="1854200" y="1453444"/>
                  </a:cubicBezTo>
                  <a:cubicBezTo>
                    <a:pt x="1787878" y="1330677"/>
                    <a:pt x="1584677" y="1240366"/>
                    <a:pt x="1617133" y="1148644"/>
                  </a:cubicBezTo>
                  <a:cubicBezTo>
                    <a:pt x="1649589" y="1056922"/>
                    <a:pt x="1965677" y="986366"/>
                    <a:pt x="2048933" y="903111"/>
                  </a:cubicBezTo>
                  <a:cubicBezTo>
                    <a:pt x="2132189" y="819856"/>
                    <a:pt x="2091267" y="739422"/>
                    <a:pt x="2116667" y="649111"/>
                  </a:cubicBezTo>
                  <a:cubicBezTo>
                    <a:pt x="2142067" y="558800"/>
                    <a:pt x="2161822" y="443089"/>
                    <a:pt x="2201333" y="361244"/>
                  </a:cubicBezTo>
                  <a:cubicBezTo>
                    <a:pt x="2240844" y="279400"/>
                    <a:pt x="2243666" y="215899"/>
                    <a:pt x="2353733" y="158044"/>
                  </a:cubicBezTo>
                  <a:cubicBezTo>
                    <a:pt x="2463800" y="100189"/>
                    <a:pt x="2705100" y="28222"/>
                    <a:pt x="2861733" y="14111"/>
                  </a:cubicBezTo>
                  <a:cubicBezTo>
                    <a:pt x="3018366" y="0"/>
                    <a:pt x="3141133" y="40922"/>
                    <a:pt x="3293533" y="73377"/>
                  </a:cubicBezTo>
                  <a:cubicBezTo>
                    <a:pt x="3445933" y="105832"/>
                    <a:pt x="3611033" y="157338"/>
                    <a:pt x="3776133" y="208844"/>
                  </a:cubicBezTo>
                </a:path>
              </a:pathLst>
            </a:custGeom>
            <a:noFill/>
            <a:ln w="50800" cap="flat" cmpd="sng">
              <a:solidFill>
                <a:srgbClr val="FF0000"/>
              </a:solidFill>
              <a:prstDash val="sysDash"/>
              <a:round/>
              <a:headEnd type="none" w="med" len="med"/>
              <a:tailEnd type="none" w="med" len="med"/>
            </a:ln>
            <a:effectLst>
              <a:outerShdw blurRad="63500" dist="38100" dir="2700000" algn="tl" rotWithShape="0">
                <a:srgbClr val="000000">
                  <a:alpha val="39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latin typeface="Calibri"/>
                <a:cs typeface="Calibri"/>
              </a:endParaRPr>
            </a:p>
          </p:txBody>
        </p:sp>
      </p:grpSp>
      <p:pic>
        <p:nvPicPr>
          <p:cNvPr id="23557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7650" y="4230688"/>
            <a:ext cx="1008063" cy="179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8" name="Rectangle 1"/>
          <p:cNvSpPr>
            <a:spLocks noChangeArrowheads="1"/>
          </p:cNvSpPr>
          <p:nvPr/>
        </p:nvSpPr>
        <p:spPr bwMode="auto">
          <a:xfrm>
            <a:off x="7862888" y="5435600"/>
            <a:ext cx="2873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0000"/>
                </a:solidFill>
                <a:latin typeface="Calibri" charset="0"/>
                <a:cs typeface="Calibri" charset="0"/>
              </a:rPr>
              <a:t>x</a:t>
            </a:r>
          </a:p>
        </p:txBody>
      </p:sp>
      <p:pic>
        <p:nvPicPr>
          <p:cNvPr id="10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76" y="107835"/>
            <a:ext cx="2440238" cy="2440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67544" y="1619508"/>
            <a:ext cx="360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✚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4813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23645" y="140699"/>
            <a:ext cx="5179180" cy="1975076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1F497D"/>
                </a:solidFill>
              </a:rPr>
              <a:t>2014 year round campaign, East Greenland</a:t>
            </a:r>
            <a:endParaRPr lang="en-US" dirty="0">
              <a:solidFill>
                <a:srgbClr val="1F497D"/>
              </a:solidFill>
            </a:endParaRPr>
          </a:p>
        </p:txBody>
      </p:sp>
      <p:pic>
        <p:nvPicPr>
          <p:cNvPr id="7" name="Content Placeholder 6" descr="DSC_0020.JP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62" r="20362"/>
          <a:stretch>
            <a:fillRect/>
          </a:stretch>
        </p:blipFill>
        <p:spPr>
          <a:xfrm>
            <a:off x="4230914" y="2083042"/>
            <a:ext cx="4038600" cy="4525963"/>
          </a:xfrm>
        </p:spPr>
      </p:pic>
      <p:pic>
        <p:nvPicPr>
          <p:cNvPr id="5" name="Picture 4" descr="DSC_0028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295" y="4346024"/>
            <a:ext cx="3508350" cy="2330547"/>
          </a:xfrm>
          <a:prstGeom prst="rect">
            <a:avLst/>
          </a:prstGeom>
        </p:spPr>
      </p:pic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76" y="107835"/>
            <a:ext cx="2440238" cy="2440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971600" y="1556792"/>
            <a:ext cx="360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✚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8" name="Picture 7" descr="DSC_0015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295" y="2429834"/>
            <a:ext cx="3508350" cy="2330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509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4288" y="6562725"/>
            <a:ext cx="1990725" cy="295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49" name="Text Box 17"/>
          <p:cNvSpPr txBox="1">
            <a:spLocks noChangeArrowheads="1"/>
          </p:cNvSpPr>
          <p:nvPr/>
        </p:nvSpPr>
        <p:spPr bwMode="auto">
          <a:xfrm>
            <a:off x="242888" y="6315075"/>
            <a:ext cx="3886200" cy="395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GB" sz="240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6152" name="Title 1"/>
          <p:cNvSpPr>
            <a:spLocks noGrp="1"/>
          </p:cNvSpPr>
          <p:nvPr>
            <p:ph type="title"/>
          </p:nvPr>
        </p:nvSpPr>
        <p:spPr>
          <a:xfrm>
            <a:off x="3088382" y="774807"/>
            <a:ext cx="5014912" cy="541338"/>
          </a:xfrm>
        </p:spPr>
        <p:txBody>
          <a:bodyPr>
            <a:noAutofit/>
          </a:bodyPr>
          <a:lstStyle/>
          <a:p>
            <a:pPr eaLnBrk="1" hangingPunct="1"/>
            <a:r>
              <a:rPr lang="en-US" sz="3500" dirty="0" smtClean="0">
                <a:solidFill>
                  <a:srgbClr val="1F497D"/>
                </a:solidFill>
              </a:rPr>
              <a:t>Station Nord, Greenland 81</a:t>
            </a:r>
            <a:r>
              <a:rPr lang="en-US" sz="3500" baseline="30000" dirty="0" smtClean="0">
                <a:solidFill>
                  <a:srgbClr val="1F497D"/>
                </a:solidFill>
              </a:rPr>
              <a:t>o</a:t>
            </a:r>
            <a:r>
              <a:rPr lang="en-US" sz="3500" dirty="0" smtClean="0">
                <a:solidFill>
                  <a:srgbClr val="1F497D"/>
                </a:solidFill>
              </a:rPr>
              <a:t> 36’N 16</a:t>
            </a:r>
            <a:r>
              <a:rPr lang="en-US" sz="3500" baseline="30000" dirty="0" smtClean="0">
                <a:solidFill>
                  <a:srgbClr val="1F497D"/>
                </a:solidFill>
              </a:rPr>
              <a:t>o</a:t>
            </a:r>
            <a:r>
              <a:rPr lang="en-US" sz="3500" dirty="0" smtClean="0">
                <a:solidFill>
                  <a:srgbClr val="1F497D"/>
                </a:solidFill>
              </a:rPr>
              <a:t>39’ W</a:t>
            </a:r>
            <a:br>
              <a:rPr lang="en-US" sz="3500" dirty="0" smtClean="0">
                <a:solidFill>
                  <a:srgbClr val="1F497D"/>
                </a:solidFill>
              </a:rPr>
            </a:br>
            <a:r>
              <a:rPr lang="en-US" sz="3500" dirty="0" smtClean="0">
                <a:solidFill>
                  <a:srgbClr val="1F497D"/>
                </a:solidFill>
              </a:rPr>
              <a:t>2015 year round campaign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8246" y="2478914"/>
            <a:ext cx="6679817" cy="4231449"/>
          </a:xfrm>
          <a:prstGeom prst="rect">
            <a:avLst/>
          </a:prstGeom>
        </p:spPr>
      </p:pic>
      <p:pic>
        <p:nvPicPr>
          <p:cNvPr id="1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76" y="107835"/>
            <a:ext cx="2440238" cy="2440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077596" y="1316145"/>
            <a:ext cx="360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✚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053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9346" y="275744"/>
            <a:ext cx="4140646" cy="1446550"/>
          </a:xfrm>
        </p:spPr>
        <p:txBody>
          <a:bodyPr/>
          <a:lstStyle/>
          <a:p>
            <a:r>
              <a:rPr lang="en-US" dirty="0" smtClean="0">
                <a:solidFill>
                  <a:srgbClr val="1F497D"/>
                </a:solidFill>
              </a:rPr>
              <a:t>East Greenland</a:t>
            </a:r>
            <a:br>
              <a:rPr lang="en-US" dirty="0" smtClean="0">
                <a:solidFill>
                  <a:srgbClr val="1F497D"/>
                </a:solidFill>
              </a:rPr>
            </a:br>
            <a:r>
              <a:rPr lang="en-US" dirty="0" smtClean="0">
                <a:solidFill>
                  <a:srgbClr val="1F497D"/>
                </a:solidFill>
              </a:rPr>
              <a:t>two cruises 2017 </a:t>
            </a:r>
            <a:endParaRPr lang="en-US" dirty="0">
              <a:solidFill>
                <a:srgbClr val="1F497D"/>
              </a:solidFill>
            </a:endParaRPr>
          </a:p>
        </p:txBody>
      </p:sp>
      <p:pic>
        <p:nvPicPr>
          <p:cNvPr id="4" name="Picture 3" descr="Screen Shot 2018-01-07 at 11.13.10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628800"/>
            <a:ext cx="3045011" cy="2348880"/>
          </a:xfrm>
          <a:prstGeom prst="rect">
            <a:avLst/>
          </a:prstGeom>
        </p:spPr>
      </p:pic>
      <p:pic>
        <p:nvPicPr>
          <p:cNvPr id="5" name="Picture 4" descr="Screen Shot 2018-01-07 at 11.15.26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620688"/>
            <a:ext cx="4627650" cy="6165304"/>
          </a:xfrm>
          <a:prstGeom prst="rect">
            <a:avLst/>
          </a:prstGeom>
        </p:spPr>
      </p:pic>
      <p:pic>
        <p:nvPicPr>
          <p:cNvPr id="6" name="Picture 5" descr="DSC_0055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077072"/>
            <a:ext cx="3862991" cy="2568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185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404664"/>
            <a:ext cx="8564562" cy="1039259"/>
          </a:xfrm>
        </p:spPr>
        <p:txBody>
          <a:bodyPr/>
          <a:lstStyle/>
          <a:p>
            <a:endParaRPr lang="en-US"/>
          </a:p>
        </p:txBody>
      </p:sp>
      <p:pic>
        <p:nvPicPr>
          <p:cNvPr id="3" name="Picture 2" descr="Screen Shot 2018-01-16 at 11.51.01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96752"/>
            <a:ext cx="4427984" cy="2880027"/>
          </a:xfrm>
          <a:prstGeom prst="rect">
            <a:avLst/>
          </a:prstGeom>
        </p:spPr>
      </p:pic>
      <p:pic>
        <p:nvPicPr>
          <p:cNvPr id="8" name="Picture 7" descr="Screen Shot 2018-01-16 at 11.51.56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6224" y="2852936"/>
            <a:ext cx="4427984" cy="2879854"/>
          </a:xfrm>
          <a:prstGeom prst="rect">
            <a:avLst/>
          </a:prstGeom>
        </p:spPr>
      </p:pic>
      <p:pic>
        <p:nvPicPr>
          <p:cNvPr id="9" name="Picture 8" descr="Screen Shot 2018-01-16 at 11.53.14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3789040"/>
            <a:ext cx="4968552" cy="2823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398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404664"/>
            <a:ext cx="8564562" cy="769441"/>
          </a:xfrm>
        </p:spPr>
        <p:txBody>
          <a:bodyPr/>
          <a:lstStyle/>
          <a:p>
            <a:r>
              <a:rPr lang="en-US" dirty="0" smtClean="0">
                <a:solidFill>
                  <a:srgbClr val="1F497D"/>
                </a:solidFill>
              </a:rPr>
              <a:t>Increased coastal freshening</a:t>
            </a:r>
            <a:endParaRPr lang="en-US" dirty="0">
              <a:solidFill>
                <a:srgbClr val="1F497D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484784"/>
            <a:ext cx="5300865" cy="3100203"/>
          </a:xfrm>
          <a:prstGeom prst="rect">
            <a:avLst/>
          </a:prstGeom>
        </p:spPr>
      </p:pic>
      <p:pic>
        <p:nvPicPr>
          <p:cNvPr id="5" name="Picture 4" descr="Screen Shot 2018-01-16 at 11.08.22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3861048"/>
            <a:ext cx="4932040" cy="2642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995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404664"/>
            <a:ext cx="8564562" cy="769441"/>
          </a:xfrm>
        </p:spPr>
        <p:txBody>
          <a:bodyPr/>
          <a:lstStyle/>
          <a:p>
            <a:r>
              <a:rPr lang="en-US" dirty="0" smtClean="0">
                <a:solidFill>
                  <a:srgbClr val="1F497D"/>
                </a:solidFill>
              </a:rPr>
              <a:t>Sea ice and glaciers</a:t>
            </a:r>
            <a:endParaRPr lang="en-US" dirty="0">
              <a:solidFill>
                <a:srgbClr val="1F497D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1340768"/>
            <a:ext cx="3920232" cy="371352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3968" y="2348880"/>
            <a:ext cx="2030696" cy="37890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16216" y="4437112"/>
            <a:ext cx="2227007" cy="242088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/>
          <a:srcRect t="19862" b="38641"/>
          <a:stretch/>
        </p:blipFill>
        <p:spPr>
          <a:xfrm>
            <a:off x="0" y="4317871"/>
            <a:ext cx="9144000" cy="2540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71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110242"/>
            <a:ext cx="8564562" cy="1446550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rgbClr val="1F497D"/>
                </a:solidFill>
              </a:rPr>
              <a:t>Geothermal heat and the Greenland - Ice Sheet </a:t>
            </a:r>
            <a:endParaRPr lang="en-US" dirty="0">
              <a:solidFill>
                <a:srgbClr val="1F497D"/>
              </a:solidFill>
            </a:endParaRPr>
          </a:p>
        </p:txBody>
      </p:sp>
      <p:pic>
        <p:nvPicPr>
          <p:cNvPr id="6" name="Picture 5" descr="Screen Shot 2018-01-16 at 11.26.26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8" y="1052736"/>
            <a:ext cx="4355976" cy="284271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07504" y="3789040"/>
            <a:ext cx="288032" cy="36004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07504" y="1052736"/>
            <a:ext cx="288032" cy="36004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374456" y="3941440"/>
            <a:ext cx="4341560" cy="2902079"/>
            <a:chOff x="374456" y="3941440"/>
            <a:chExt cx="4341560" cy="2902079"/>
          </a:xfrm>
        </p:grpSpPr>
        <p:pic>
          <p:nvPicPr>
            <p:cNvPr id="9" name="Picture 8" descr="Screen Shot 2018-01-16 at 11.31.00 AM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4456" y="3990583"/>
              <a:ext cx="4341560" cy="2852936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403920" y="3941440"/>
              <a:ext cx="288032" cy="36004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4" name="Picture 13" descr="Screen Shot 2018-01-16 at 11.33.28 AM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94" r="4245"/>
          <a:stretch/>
        </p:blipFill>
        <p:spPr>
          <a:xfrm>
            <a:off x="4422551" y="1556792"/>
            <a:ext cx="4685953" cy="4797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631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2324</TotalTime>
  <Words>70</Words>
  <Application>Microsoft Macintosh PowerPoint</Application>
  <PresentationFormat>On-screen Show (4:3)</PresentationFormat>
  <Paragraphs>24</Paragraphs>
  <Slides>10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Office Theme</vt:lpstr>
      <vt:lpstr>Results from ARC, Denmark Arctic Science Partnership (ASP)   24. January 2018 – Arctic Frontiers, Tromsø, Norway</vt:lpstr>
      <vt:lpstr>Godthåbsfjorden – year round 2013</vt:lpstr>
      <vt:lpstr>2014 year round campaign, East Greenland</vt:lpstr>
      <vt:lpstr>Station Nord, Greenland 81o 36’N 16o39’ W 2015 year round campaign</vt:lpstr>
      <vt:lpstr>East Greenland two cruises 2017 </vt:lpstr>
      <vt:lpstr>PowerPoint Presentation</vt:lpstr>
      <vt:lpstr>Increased coastal freshening</vt:lpstr>
      <vt:lpstr>Sea ice and glaciers</vt:lpstr>
      <vt:lpstr>Geothermal heat and the Greenland - Ice Sheet </vt:lpstr>
      <vt:lpstr>Thank you</vt:lpstr>
    </vt:vector>
  </TitlesOfParts>
  <Company>Pinngortitaleriffik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Lene Kielsen Holm</dc:creator>
  <cp:lastModifiedBy>Soren Rysgaard</cp:lastModifiedBy>
  <cp:revision>309</cp:revision>
  <dcterms:created xsi:type="dcterms:W3CDTF">2012-09-17T15:14:08Z</dcterms:created>
  <dcterms:modified xsi:type="dcterms:W3CDTF">2018-01-16T14:36:37Z</dcterms:modified>
</cp:coreProperties>
</file>