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38C5C-0765-1A4A-9E0D-A1E55B42D5BD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C5263-0435-DE4B-B878-28A93D2941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21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F55C7-56AD-EA4A-AE22-57834401660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25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EFB3-6DD8-1E46-BDE3-DD64176C9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FDD52-9773-B245-B378-78ED2D57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9085-3C70-9642-9FAD-646E7E72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CE63A-1AF2-B348-B6D6-98BFD677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903D8-8D2B-D34E-A184-768C1C98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103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CA160-2CFD-C348-ACFC-66998B66D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9A410C-C1C9-8344-9A5D-429887961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CFA53-678F-7A43-8E54-F37F57F1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A069B-4AAD-0F46-B3B7-C4F60E38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50453-AE23-3F44-9723-F3E2471D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4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7727B2-B872-2F4F-B69B-F6B4D8120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A7D3B-1552-4C48-8A21-85B4E9364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50C0B-A932-5A43-BF70-B7AD7DEC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33E9A-06BC-244D-8775-0FEAFF14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473C5-407B-2944-97EE-30465731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54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7726-FD10-BA40-AAA3-E3A9DC6DD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A939-24AD-EA4A-B319-624B1725F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1C144-F173-7749-9901-60F697D2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D67C0-B398-5B4B-8713-01D971E2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4D986-A510-A04D-9C05-39C10464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23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FD15-DEEC-9644-B821-A24C14206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E5067-8455-334D-9FBC-04448E031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79692-6234-4044-866A-263DBB1D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08A14-5FB6-BC41-A509-6FDC1617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BA5E5-2DE8-C646-9ABB-7814E6F2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54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80664-0BB0-F846-98FE-C6D9D301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F5812-9369-9F48-A153-86330E133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96F97-380C-E14F-B140-5589AACF2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9D210-0E4F-C245-BE9C-17CFC2E3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6EA9B-D292-6843-B6B2-F58EA08D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56625-7CA1-644D-B571-CBEEA822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16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F77A-F198-EC42-817D-F6D0FE19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336E9-BB12-AC4E-AA28-E6944234A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18708-BB1E-D24D-8439-D31E8EA01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2761A7-0B39-964B-B462-5545A61EC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92BB6-335E-F34E-8874-CBFBAF65B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C481AF-0934-B242-80D8-36B109B9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CBBD44-A2B1-BF4D-BD65-61AF7678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9070A-FF37-384B-992B-7A1BDD048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77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F60E-08AA-F749-A617-CD905334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D28BA3-848F-E647-AD49-57982624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ED2DA-09BD-EB4B-A279-4C5B823C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A87970-6362-0E4E-9F33-DD0DAE87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699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95C1F-3845-E24D-BCBC-C6BEE345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970C8-55B7-2941-ABB7-066176AE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90A14-CB6A-1D47-B829-D99D7E4B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672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4511-21EC-9C48-AA13-120760D82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541E-3A15-A740-AF32-A8592CC54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4DCBB-B8FA-A74C-AA2D-9E2DABC06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FC17B-F22E-1842-9BF5-C1413275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80CAE-1B43-CE4A-9738-E096C4F0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1F38D-D649-9B4E-92CA-1C668698F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120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6A45-83AA-E54C-AE53-A86B1C92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465FA-0433-4B4B-ADB5-1A1939E4F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D3885-8F56-D447-A952-9BF794982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D6625-5434-014B-AD8E-79A9E3715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5D8CF-D784-7747-9E80-339B7985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A2B44-DD0E-1D4D-AFF6-2D17409E4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92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24829C-B03A-7140-9172-3C1D0735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3DE24-597E-644D-87D0-0B330C010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0DE70-CBBE-6C43-84EA-0688DE85E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714E-306F-A845-9D71-C977EAE386BC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F3859-6C26-4548-9812-7BA5BED28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A32F-F041-E145-8BF8-DFD85D2FA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CC2-A06E-F445-8C09-FB7ADBBB46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36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GB" sz="3600" dirty="0"/>
              <a:t>ASP field roadmap 2022-2029</a:t>
            </a:r>
          </a:p>
        </p:txBody>
      </p:sp>
      <p:cxnSp>
        <p:nvCxnSpPr>
          <p:cNvPr id="4" name="Lige pilforbindelse 3"/>
          <p:cNvCxnSpPr/>
          <p:nvPr/>
        </p:nvCxnSpPr>
        <p:spPr>
          <a:xfrm>
            <a:off x="2192694" y="6310606"/>
            <a:ext cx="800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70" name="Group 58"/>
          <p:cNvGraphicFramePr>
            <a:graphicFrameLocks noGrp="1"/>
          </p:cNvGraphicFramePr>
          <p:nvPr/>
        </p:nvGraphicFramePr>
        <p:xfrm>
          <a:off x="2286000" y="1095376"/>
          <a:ext cx="7753348" cy="5143431"/>
        </p:xfrm>
        <a:graphic>
          <a:graphicData uri="http://schemas.openxmlformats.org/drawingml/2006/table">
            <a:tbl>
              <a:tblPr/>
              <a:tblGrid>
                <a:gridCol w="775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5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5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55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55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751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2020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2021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2022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2023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2024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2025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2026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2027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2028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2029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343" name="Lige forbindelse 29"/>
          <p:cNvCxnSpPr>
            <a:cxnSpLocks noChangeShapeType="1"/>
          </p:cNvCxnSpPr>
          <p:nvPr/>
        </p:nvCxnSpPr>
        <p:spPr bwMode="auto">
          <a:xfrm flipV="1">
            <a:off x="3834959" y="954636"/>
            <a:ext cx="0" cy="544616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226" y="241300"/>
            <a:ext cx="9048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llipse 7">
            <a:extLst>
              <a:ext uri="{FF2B5EF4-FFF2-40B4-BE49-F238E27FC236}">
                <a16:creationId xmlns:a16="http://schemas.microsoft.com/office/drawing/2014/main" id="{0684577F-E375-4AFA-B4E3-27B057FC5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2" y="5259676"/>
            <a:ext cx="7936850" cy="144000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Sea ice Environmental Research Facility (SERF) – Winter &amp; CMO all year</a:t>
            </a:r>
          </a:p>
        </p:txBody>
      </p:sp>
      <p:sp>
        <p:nvSpPr>
          <p:cNvPr id="3" name="Ellipse 7">
            <a:extLst>
              <a:ext uri="{FF2B5EF4-FFF2-40B4-BE49-F238E27FC236}">
                <a16:creationId xmlns:a16="http://schemas.microsoft.com/office/drawing/2014/main" id="{967E86CA-632D-4B53-B9EE-FD98BF4FE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3" y="5472076"/>
            <a:ext cx="7878953" cy="144000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 Continuous field activities &amp; monitoring programs, e.g. </a:t>
            </a:r>
            <a:r>
              <a:rPr lang="en-GB" sz="600" b="1" dirty="0" err="1">
                <a:latin typeface="Calibri" pitchFamily="34" charset="0"/>
              </a:rPr>
              <a:t>Godthåbsfjord</a:t>
            </a:r>
            <a:r>
              <a:rPr lang="en-GB" sz="600" b="1" dirty="0">
                <a:latin typeface="Calibri" pitchFamily="34" charset="0"/>
              </a:rPr>
              <a:t>, Young Sund, Ella Ø, Station Nord, </a:t>
            </a:r>
            <a:r>
              <a:rPr lang="en-GB" sz="600" b="1" dirty="0" err="1">
                <a:latin typeface="Calibri" pitchFamily="34" charset="0"/>
              </a:rPr>
              <a:t>Kongsfjorden</a:t>
            </a:r>
            <a:r>
              <a:rPr lang="en-GB" sz="600" b="1" dirty="0">
                <a:latin typeface="Calibri" pitchFamily="34" charset="0"/>
              </a:rPr>
              <a:t>, </a:t>
            </a:r>
            <a:r>
              <a:rPr lang="en-GB" sz="600" b="1" dirty="0" err="1">
                <a:latin typeface="Calibri" pitchFamily="34" charset="0"/>
              </a:rPr>
              <a:t>Rijpfjorden</a:t>
            </a:r>
            <a:endParaRPr lang="en-GB" sz="600" b="1" dirty="0">
              <a:latin typeface="Calibri" pitchFamily="34" charset="0"/>
            </a:endParaRPr>
          </a:p>
        </p:txBody>
      </p:sp>
      <p:sp>
        <p:nvSpPr>
          <p:cNvPr id="5" name="Ellipse 7">
            <a:extLst>
              <a:ext uri="{FF2B5EF4-FFF2-40B4-BE49-F238E27FC236}">
                <a16:creationId xmlns:a16="http://schemas.microsoft.com/office/drawing/2014/main" id="{68CE82E4-D7C4-431D-B200-B94B0A46C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159" y="4991044"/>
            <a:ext cx="6783343" cy="1440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chemeClr val="tx2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Churchill Marine Observatory (CMO) </a:t>
            </a:r>
          </a:p>
        </p:txBody>
      </p:sp>
      <p:sp>
        <p:nvSpPr>
          <p:cNvPr id="6" name="Ellipse 7">
            <a:extLst>
              <a:ext uri="{FF2B5EF4-FFF2-40B4-BE49-F238E27FC236}">
                <a16:creationId xmlns:a16="http://schemas.microsoft.com/office/drawing/2014/main" id="{D0D42D21-D26A-4644-B4F6-BBA949B0C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2" y="4174003"/>
            <a:ext cx="5133597" cy="155789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Cambridge Bay (CHARS)</a:t>
            </a:r>
          </a:p>
        </p:txBody>
      </p:sp>
      <p:sp>
        <p:nvSpPr>
          <p:cNvPr id="7" name="Ellipse 7">
            <a:extLst>
              <a:ext uri="{FF2B5EF4-FFF2-40B4-BE49-F238E27FC236}">
                <a16:creationId xmlns:a16="http://schemas.microsoft.com/office/drawing/2014/main" id="{6DE11655-B682-4F29-B060-B018B60BE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2" y="3876970"/>
            <a:ext cx="4690631" cy="137028"/>
          </a:xfrm>
          <a:prstGeom prst="ellipse">
            <a:avLst/>
          </a:prstGeom>
          <a:solidFill>
            <a:srgbClr val="FFFFFF"/>
          </a:solidFill>
          <a:ln w="12700" cmpd="sng">
            <a:solidFill>
              <a:schemeClr val="tx2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Svalbard (Polar Night, ABCD, </a:t>
            </a:r>
            <a:r>
              <a:rPr lang="en-GB" sz="600" b="1" dirty="0" err="1">
                <a:solidFill>
                  <a:schemeClr val="tx1"/>
                </a:solidFill>
                <a:latin typeface="Calibri" pitchFamily="34" charset="0"/>
              </a:rPr>
              <a:t>Hausgarden</a:t>
            </a:r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" name="Ellipse 7">
            <a:extLst>
              <a:ext uri="{FF2B5EF4-FFF2-40B4-BE49-F238E27FC236}">
                <a16:creationId xmlns:a16="http://schemas.microsoft.com/office/drawing/2014/main" id="{3BAED620-9843-497E-9697-7BC93281F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005" y="4428606"/>
            <a:ext cx="3224917" cy="1440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chemeClr val="tx2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ARCTOME</a:t>
            </a:r>
          </a:p>
        </p:txBody>
      </p:sp>
      <p:sp>
        <p:nvSpPr>
          <p:cNvPr id="10" name="Ellipse 7">
            <a:extLst>
              <a:ext uri="{FF2B5EF4-FFF2-40B4-BE49-F238E27FC236}">
                <a16:creationId xmlns:a16="http://schemas.microsoft.com/office/drawing/2014/main" id="{9838FC24-111C-4601-AAEC-2C49128D0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671" y="3151742"/>
            <a:ext cx="1583006" cy="1440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chemeClr val="tx2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NOW Baffin Bay Amundsen</a:t>
            </a:r>
          </a:p>
        </p:txBody>
      </p:sp>
      <p:sp>
        <p:nvSpPr>
          <p:cNvPr id="11" name="Ellipse 7">
            <a:extLst>
              <a:ext uri="{FF2B5EF4-FFF2-40B4-BE49-F238E27FC236}">
                <a16:creationId xmlns:a16="http://schemas.microsoft.com/office/drawing/2014/main" id="{8915ABEA-EC69-463A-9BD5-CCA9E7FEA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1" y="2257778"/>
            <a:ext cx="2357145" cy="151146"/>
          </a:xfrm>
          <a:prstGeom prst="ellipse">
            <a:avLst/>
          </a:prstGeom>
          <a:solidFill>
            <a:srgbClr val="FFFFFF"/>
          </a:solidFill>
          <a:ln w="12700" cmpd="sng">
            <a:solidFill>
              <a:schemeClr val="tx2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Greenland Sea (FRAM, </a:t>
            </a:r>
            <a:r>
              <a:rPr lang="en-GB" sz="600" b="1" dirty="0" err="1">
                <a:solidFill>
                  <a:schemeClr val="tx1"/>
                </a:solidFill>
                <a:latin typeface="Calibri" pitchFamily="34" charset="0"/>
              </a:rPr>
              <a:t>NorthGreen</a:t>
            </a:r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, 79-fjorden</a:t>
            </a:r>
          </a:p>
        </p:txBody>
      </p:sp>
      <p:sp>
        <p:nvSpPr>
          <p:cNvPr id="12" name="Ellipse 7">
            <a:extLst>
              <a:ext uri="{FF2B5EF4-FFF2-40B4-BE49-F238E27FC236}">
                <a16:creationId xmlns:a16="http://schemas.microsoft.com/office/drawing/2014/main" id="{DF87231F-B7D7-488D-82F7-26A45952C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1" y="2533557"/>
            <a:ext cx="3103594" cy="139473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Hudson Bay &amp; James Bay – Nelson river</a:t>
            </a:r>
          </a:p>
        </p:txBody>
      </p:sp>
      <p:sp>
        <p:nvSpPr>
          <p:cNvPr id="13" name="Ellipse 7">
            <a:extLst>
              <a:ext uri="{FF2B5EF4-FFF2-40B4-BE49-F238E27FC236}">
                <a16:creationId xmlns:a16="http://schemas.microsoft.com/office/drawing/2014/main" id="{C438319A-391E-445E-B474-533DC7E74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2" y="2797662"/>
            <a:ext cx="1826889" cy="156291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Ice Stream-Marine Coupling</a:t>
            </a:r>
          </a:p>
        </p:txBody>
      </p:sp>
      <p:sp>
        <p:nvSpPr>
          <p:cNvPr id="14" name="Ellipse 7">
            <a:extLst>
              <a:ext uri="{FF2B5EF4-FFF2-40B4-BE49-F238E27FC236}">
                <a16:creationId xmlns:a16="http://schemas.microsoft.com/office/drawing/2014/main" id="{223737B2-466D-4E54-95E2-21564C292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310" y="3053434"/>
            <a:ext cx="3171655" cy="1440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chemeClr val="tx2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 ArcticNet Annual </a:t>
            </a:r>
            <a:r>
              <a:rPr lang="en-GB" sz="600" b="1" dirty="0" err="1">
                <a:solidFill>
                  <a:schemeClr val="tx1"/>
                </a:solidFill>
                <a:latin typeface="Calibri" pitchFamily="34" charset="0"/>
              </a:rPr>
              <a:t>Exp</a:t>
            </a:r>
            <a:endParaRPr lang="en-GB" sz="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Ellipse 7">
            <a:extLst>
              <a:ext uri="{FF2B5EF4-FFF2-40B4-BE49-F238E27FC236}">
                <a16:creationId xmlns:a16="http://schemas.microsoft.com/office/drawing/2014/main" id="{5253EA39-76D5-42D7-9CFF-4D30B77C7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280" y="4617708"/>
            <a:ext cx="2195553" cy="291120"/>
          </a:xfrm>
          <a:prstGeom prst="ellipse">
            <a:avLst/>
          </a:prstGeom>
          <a:solidFill>
            <a:srgbClr val="FFFFFF"/>
          </a:solidFill>
          <a:ln w="12700" cmpd="sng">
            <a:solidFill>
              <a:schemeClr val="tx2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GB" sz="600" b="1" dirty="0" err="1">
                <a:solidFill>
                  <a:schemeClr val="tx1"/>
                </a:solidFill>
                <a:latin typeface="Calibri" pitchFamily="34" charset="0"/>
              </a:rPr>
              <a:t>RevOcean</a:t>
            </a:r>
            <a:endParaRPr lang="en-GB" sz="6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Arctic-Antarctic</a:t>
            </a:r>
          </a:p>
        </p:txBody>
      </p:sp>
      <p:sp>
        <p:nvSpPr>
          <p:cNvPr id="16" name="Ellipse 7">
            <a:extLst>
              <a:ext uri="{FF2B5EF4-FFF2-40B4-BE49-F238E27FC236}">
                <a16:creationId xmlns:a16="http://schemas.microsoft.com/office/drawing/2014/main" id="{076364D7-FE1D-4890-AF5E-7EC5C894E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791" y="3583870"/>
            <a:ext cx="1583006" cy="144000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Müllers ice cap</a:t>
            </a:r>
          </a:p>
        </p:txBody>
      </p:sp>
      <p:sp>
        <p:nvSpPr>
          <p:cNvPr id="17" name="Ellipse 7">
            <a:extLst>
              <a:ext uri="{FF2B5EF4-FFF2-40B4-BE49-F238E27FC236}">
                <a16:creationId xmlns:a16="http://schemas.microsoft.com/office/drawing/2014/main" id="{CD71F00F-9F76-4107-9F6C-E811DB942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9751" y="4446940"/>
            <a:ext cx="627634" cy="483452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 err="1">
                <a:latin typeface="Calibri" pitchFamily="34" charset="0"/>
              </a:rPr>
              <a:t>Knud</a:t>
            </a:r>
            <a:r>
              <a:rPr lang="en-GB" sz="600" b="1" dirty="0">
                <a:latin typeface="Calibri" pitchFamily="34" charset="0"/>
              </a:rPr>
              <a:t> Rasmussen east-west Greenland</a:t>
            </a:r>
          </a:p>
        </p:txBody>
      </p:sp>
      <p:sp>
        <p:nvSpPr>
          <p:cNvPr id="20" name="TextBox 65">
            <a:extLst>
              <a:ext uri="{FF2B5EF4-FFF2-40B4-BE49-F238E27FC236}">
                <a16:creationId xmlns:a16="http://schemas.microsoft.com/office/drawing/2014/main" id="{09F0DE87-51E1-4D4D-82C5-488DC4049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4913" y="6400800"/>
            <a:ext cx="8302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900" dirty="0">
                <a:latin typeface="Calibri" pitchFamily="34" charset="0"/>
              </a:rPr>
              <a:t>04-Nov-2020</a:t>
            </a:r>
          </a:p>
        </p:txBody>
      </p:sp>
      <p:sp>
        <p:nvSpPr>
          <p:cNvPr id="23" name="Ellipse 7">
            <a:extLst>
              <a:ext uri="{FF2B5EF4-FFF2-40B4-BE49-F238E27FC236}">
                <a16:creationId xmlns:a16="http://schemas.microsoft.com/office/drawing/2014/main" id="{709F3128-BE06-A644-9D87-75B19E707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501" y="1918129"/>
            <a:ext cx="627634" cy="144000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 err="1">
                <a:latin typeface="Calibri" pitchFamily="34" charset="0"/>
              </a:rPr>
              <a:t>Upernavik</a:t>
            </a:r>
            <a:endParaRPr lang="en-GB" sz="600" b="1" dirty="0">
              <a:latin typeface="Calibri" pitchFamily="34" charset="0"/>
            </a:endParaRPr>
          </a:p>
        </p:txBody>
      </p:sp>
      <p:sp>
        <p:nvSpPr>
          <p:cNvPr id="24" name="Ellipse 7">
            <a:extLst>
              <a:ext uri="{FF2B5EF4-FFF2-40B4-BE49-F238E27FC236}">
                <a16:creationId xmlns:a16="http://schemas.microsoft.com/office/drawing/2014/main" id="{1D459EB1-9338-754D-9138-3D2B5EFC9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119" y="1573406"/>
            <a:ext cx="627634" cy="272923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Axel Heilberg Island</a:t>
            </a:r>
          </a:p>
        </p:txBody>
      </p:sp>
      <p:sp>
        <p:nvSpPr>
          <p:cNvPr id="25" name="Ellipse 7">
            <a:extLst>
              <a:ext uri="{FF2B5EF4-FFF2-40B4-BE49-F238E27FC236}">
                <a16:creationId xmlns:a16="http://schemas.microsoft.com/office/drawing/2014/main" id="{3E9CB152-F60A-0E4E-9D8A-781FF160C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087" y="1924614"/>
            <a:ext cx="627634" cy="241548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 err="1">
                <a:latin typeface="Calibri" pitchFamily="34" charset="0"/>
              </a:rPr>
              <a:t>ARTofMelt</a:t>
            </a:r>
            <a:r>
              <a:rPr lang="en-GB" sz="600" b="1" dirty="0">
                <a:latin typeface="Calibri" pitchFamily="34" charset="0"/>
              </a:rPr>
              <a:t>- Arctic Ocean</a:t>
            </a:r>
          </a:p>
        </p:txBody>
      </p:sp>
      <p:sp>
        <p:nvSpPr>
          <p:cNvPr id="27" name="Ellipse 7">
            <a:extLst>
              <a:ext uri="{FF2B5EF4-FFF2-40B4-BE49-F238E27FC236}">
                <a16:creationId xmlns:a16="http://schemas.microsoft.com/office/drawing/2014/main" id="{A36C7E63-2611-864E-AD2D-8B7DD43AA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319" y="1174560"/>
            <a:ext cx="4282606" cy="155789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Greenland National park – air-land-ocean campaigns</a:t>
            </a:r>
          </a:p>
        </p:txBody>
      </p:sp>
      <p:sp>
        <p:nvSpPr>
          <p:cNvPr id="28" name="Ellipse 7">
            <a:extLst>
              <a:ext uri="{FF2B5EF4-FFF2-40B4-BE49-F238E27FC236}">
                <a16:creationId xmlns:a16="http://schemas.microsoft.com/office/drawing/2014/main" id="{37DD62FE-5DE2-AF4C-9823-ED59618A6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3568" y="1396849"/>
            <a:ext cx="4282606" cy="155789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Greenland Integrated Observing System (GIOS)</a:t>
            </a:r>
          </a:p>
        </p:txBody>
      </p:sp>
      <p:sp>
        <p:nvSpPr>
          <p:cNvPr id="29" name="Ellipse 7">
            <a:extLst>
              <a:ext uri="{FF2B5EF4-FFF2-40B4-BE49-F238E27FC236}">
                <a16:creationId xmlns:a16="http://schemas.microsoft.com/office/drawing/2014/main" id="{87F8B9D5-DEEE-B442-B3D1-A4E5E7178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141" y="3369332"/>
            <a:ext cx="1427633" cy="181940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 err="1">
                <a:latin typeface="Calibri" pitchFamily="34" charset="0"/>
              </a:rPr>
              <a:t>iClimate</a:t>
            </a:r>
            <a:r>
              <a:rPr lang="en-GB" sz="600" b="1" dirty="0">
                <a:latin typeface="Calibri" pitchFamily="34" charset="0"/>
              </a:rPr>
              <a:t> idea – St Nord </a:t>
            </a:r>
          </a:p>
        </p:txBody>
      </p:sp>
      <p:sp>
        <p:nvSpPr>
          <p:cNvPr id="30" name="Ellipse 7">
            <a:extLst>
              <a:ext uri="{FF2B5EF4-FFF2-40B4-BE49-F238E27FC236}">
                <a16:creationId xmlns:a16="http://schemas.microsoft.com/office/drawing/2014/main" id="{70CE7232-A642-8743-BFB6-A9E28DFD0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515" y="4507592"/>
            <a:ext cx="627634" cy="483452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 err="1">
                <a:latin typeface="Calibri" pitchFamily="34" charset="0"/>
              </a:rPr>
              <a:t>Knud</a:t>
            </a:r>
            <a:r>
              <a:rPr lang="en-GB" sz="600" b="1" dirty="0">
                <a:latin typeface="Calibri" pitchFamily="34" charset="0"/>
              </a:rPr>
              <a:t> Rasmussen east-west Greenland</a:t>
            </a:r>
          </a:p>
        </p:txBody>
      </p:sp>
      <p:sp>
        <p:nvSpPr>
          <p:cNvPr id="31" name="Ellipse 7">
            <a:extLst>
              <a:ext uri="{FF2B5EF4-FFF2-40B4-BE49-F238E27FC236}">
                <a16:creationId xmlns:a16="http://schemas.microsoft.com/office/drawing/2014/main" id="{5B907FC4-B72E-2842-81BC-D5AA1FFC2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006" y="1651452"/>
            <a:ext cx="2066073" cy="193160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Lincoln Sea – Amundsen Refuge Arctic </a:t>
            </a:r>
          </a:p>
        </p:txBody>
      </p:sp>
      <p:sp>
        <p:nvSpPr>
          <p:cNvPr id="32" name="Ellipse 7">
            <a:extLst>
              <a:ext uri="{FF2B5EF4-FFF2-40B4-BE49-F238E27FC236}">
                <a16:creationId xmlns:a16="http://schemas.microsoft.com/office/drawing/2014/main" id="{404AE670-F68F-5542-99C8-40F5F9323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6462" y="2728200"/>
            <a:ext cx="5331068" cy="178713"/>
          </a:xfrm>
          <a:prstGeom prst="ellipse">
            <a:avLst/>
          </a:prstGeom>
          <a:solidFill>
            <a:srgbClr val="FFFFFF"/>
          </a:solidFill>
          <a:ln w="12700" cmpd="sng">
            <a:solidFill>
              <a:schemeClr val="tx2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GB" sz="600" b="1" dirty="0">
                <a:solidFill>
                  <a:schemeClr val="tx1"/>
                </a:solidFill>
                <a:latin typeface="Calibri" pitchFamily="34" charset="0"/>
              </a:rPr>
              <a:t> NOW – CERC &amp; CFI UM</a:t>
            </a:r>
          </a:p>
        </p:txBody>
      </p:sp>
      <p:sp>
        <p:nvSpPr>
          <p:cNvPr id="33" name="Ellipse 7">
            <a:extLst>
              <a:ext uri="{FF2B5EF4-FFF2-40B4-BE49-F238E27FC236}">
                <a16:creationId xmlns:a16="http://schemas.microsoft.com/office/drawing/2014/main" id="{A6CCFD72-AE97-FA4A-B3C6-695CA6600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294" y="3381468"/>
            <a:ext cx="627634" cy="290994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East Greenland ECOTIP</a:t>
            </a:r>
          </a:p>
        </p:txBody>
      </p:sp>
      <p:sp>
        <p:nvSpPr>
          <p:cNvPr id="34" name="Ellipse 7">
            <a:extLst>
              <a:ext uri="{FF2B5EF4-FFF2-40B4-BE49-F238E27FC236}">
                <a16:creationId xmlns:a16="http://schemas.microsoft.com/office/drawing/2014/main" id="{04F78AFD-7F6E-1844-B91B-0BDBA1467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558" y="2694500"/>
            <a:ext cx="627634" cy="337155"/>
          </a:xfrm>
          <a:prstGeom prst="ellipse">
            <a:avLst/>
          </a:prstGeom>
          <a:solidFill>
            <a:schemeClr val="bg1"/>
          </a:solidFill>
          <a:ln w="12700" cmpd="sng" algn="ctr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GB" sz="600" b="1" dirty="0">
                <a:latin typeface="Calibri" pitchFamily="34" charset="0"/>
              </a:rPr>
              <a:t>MEBO Vest Greenland</a:t>
            </a:r>
          </a:p>
        </p:txBody>
      </p:sp>
    </p:spTree>
    <p:extLst>
      <p:ext uri="{BB962C8B-B14F-4D97-AF65-F5344CB8AC3E}">
        <p14:creationId xmlns:p14="http://schemas.microsoft.com/office/powerpoint/2010/main" val="265422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Macintosh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ASP field roadmap 2022-2029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 field roadmap 2022-2029</dc:title>
  <dc:creator>Søren Rysgaard</dc:creator>
  <cp:lastModifiedBy>Søren Rysgaard</cp:lastModifiedBy>
  <cp:revision>1</cp:revision>
  <dcterms:created xsi:type="dcterms:W3CDTF">2022-01-27T17:14:27Z</dcterms:created>
  <dcterms:modified xsi:type="dcterms:W3CDTF">2022-01-27T17:15:11Z</dcterms:modified>
</cp:coreProperties>
</file>