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5" r:id="rId2"/>
    <p:sldId id="341" r:id="rId3"/>
    <p:sldId id="331" r:id="rId4"/>
    <p:sldId id="321" r:id="rId5"/>
    <p:sldId id="340" r:id="rId6"/>
    <p:sldId id="339" r:id="rId7"/>
    <p:sldId id="315" r:id="rId8"/>
    <p:sldId id="316" r:id="rId9"/>
    <p:sldId id="257" r:id="rId10"/>
    <p:sldId id="342" r:id="rId11"/>
    <p:sldId id="343" r:id="rId12"/>
    <p:sldId id="345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4"/>
  </p:normalViewPr>
  <p:slideViewPr>
    <p:cSldViewPr snapToGrid="0" snapToObjects="1">
      <p:cViewPr varScale="1">
        <p:scale>
          <a:sx n="186" d="100"/>
          <a:sy n="186" d="100"/>
        </p:scale>
        <p:origin x="2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14FC-252C-DF4A-A8DD-C29027B6F35A}" type="datetimeFigureOut">
              <a:rPr lang="en-CA" smtClean="0"/>
              <a:t>2022-01-27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55C7-56AD-EA4A-AE22-5783440166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91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12CD778-B5C7-7B41-A638-D8DFB8C75277}" type="slidenum">
              <a:rPr lang="da-DK">
                <a:solidFill>
                  <a:srgbClr val="000000"/>
                </a:solidFill>
                <a:latin typeface="Calibri" charset="0"/>
              </a:rPr>
              <a:pPr/>
              <a:t>4</a:t>
            </a:fld>
            <a:endParaRPr lang="da-DK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300 pages Basse bog, 556 pages </a:t>
            </a:r>
            <a:r>
              <a:rPr lang="da-DK" dirty="0" err="1"/>
              <a:t>Nuttal</a:t>
            </a:r>
            <a:r>
              <a:rPr lang="da-DK" dirty="0"/>
              <a:t> bog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BF066-B426-BD4A-B2BB-F6739B587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55C7-56AD-EA4A-AE22-57834401660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2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55C7-56AD-EA4A-AE22-57834401660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80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65D1-0CED-DF47-9100-D9DC2627ED54}" type="datetimeFigureOut">
              <a:rPr lang="en-US" smtClean="0"/>
              <a:pPr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124A-05F8-9148-B26E-B20050608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9.jpeg"/><Relationship Id="rId4" Type="http://schemas.openxmlformats.org/officeDocument/2006/relationships/image" Target="../media/image3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A99-A82B-8C45-989D-E4E05324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accent1"/>
                </a:solidFill>
              </a:rPr>
              <a:t>Arctic</a:t>
            </a:r>
            <a:r>
              <a:rPr lang="da-DK" dirty="0">
                <a:solidFill>
                  <a:schemeClr val="accent1"/>
                </a:solidFill>
              </a:rPr>
              <a:t> Science </a:t>
            </a:r>
            <a:r>
              <a:rPr lang="da-DK" dirty="0" err="1">
                <a:solidFill>
                  <a:schemeClr val="accent1"/>
                </a:solidFill>
              </a:rPr>
              <a:t>Partnership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B660-3212-A745-B879-53CF068E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62167-B6FF-0C4A-A917-6D0EC9328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7" y="1280160"/>
            <a:ext cx="6352765" cy="3923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9664-2982-E040-A58A-4FB99F4413A6}"/>
              </a:ext>
            </a:extLst>
          </p:cNvPr>
          <p:cNvSpPr txBox="1"/>
          <p:nvPr/>
        </p:nvSpPr>
        <p:spPr>
          <a:xfrm>
            <a:off x="1338369" y="5203795"/>
            <a:ext cx="3196888" cy="51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da-DK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da-DK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www.asp-net.org</a:t>
            </a:r>
            <a:endParaRPr lang="da-DK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B4BDB-6269-A34B-A128-254EE1D9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693" y="4696078"/>
            <a:ext cx="4442307" cy="1559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D954B-B146-E440-BCA0-C5B967D96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3" y="166688"/>
            <a:ext cx="983947" cy="91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880763-619B-9149-9629-43BC169B5967}"/>
              </a:ext>
            </a:extLst>
          </p:cNvPr>
          <p:cNvSpPr txBox="1"/>
          <p:nvPr/>
        </p:nvSpPr>
        <p:spPr>
          <a:xfrm>
            <a:off x="5887947" y="6255188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2"/>
                </a:solidFill>
              </a:rPr>
              <a:t>Gimli - Canada 2012</a:t>
            </a:r>
          </a:p>
        </p:txBody>
      </p:sp>
    </p:spTree>
    <p:extLst>
      <p:ext uri="{BB962C8B-B14F-4D97-AF65-F5344CB8AC3E}">
        <p14:creationId xmlns:p14="http://schemas.microsoft.com/office/powerpoint/2010/main" val="227901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DB18-B737-154E-BE64-80977960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The idea behind a large regional cruise and field campaign activity</a:t>
            </a:r>
            <a:r>
              <a:rPr lang="en-DK" dirty="0">
                <a:solidFill>
                  <a:schemeClr val="tx2"/>
                </a:solidFill>
              </a:rPr>
              <a:t> 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7254-8D9A-2545-833B-EB407595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Use our combined infrastructure to understand climate gradients and learn from these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A097208-BD0D-CD42-83BB-3F33254C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168" y="2465031"/>
            <a:ext cx="5546144" cy="411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7F9C8-A1C5-A042-B475-AD2F2C5CDF2A}"/>
              </a:ext>
            </a:extLst>
          </p:cNvPr>
          <p:cNvSpPr txBox="1"/>
          <p:nvPr/>
        </p:nvSpPr>
        <p:spPr>
          <a:xfrm>
            <a:off x="7094839" y="5525998"/>
            <a:ext cx="204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Downscaled air temperature at 5x5km spatial resolution from HIRHAM5 Regional Climate model of Greenland during August 1st 2000</a:t>
            </a:r>
          </a:p>
          <a:p>
            <a:endParaRPr lang="en-CA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D5ED-A83C-FD4B-AE37-8B18C3F8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The idea behind a large regional cruise and field campaign activity</a:t>
            </a:r>
            <a:r>
              <a:rPr lang="en-DK" dirty="0">
                <a:solidFill>
                  <a:schemeClr val="tx2"/>
                </a:solidFill>
              </a:rPr>
              <a:t>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B23DF-01AC-0E4F-8326-9AFE1BAC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Use our ASP network to investigate regional differences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0DFB2-118F-AC4A-B705-DD07AB1DFFD8}"/>
              </a:ext>
            </a:extLst>
          </p:cNvPr>
          <p:cNvSpPr txBox="1"/>
          <p:nvPr/>
        </p:nvSpPr>
        <p:spPr>
          <a:xfrm>
            <a:off x="7247840" y="6527007"/>
            <a:ext cx="143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>
                <a:solidFill>
                  <a:schemeClr val="bg1">
                    <a:lumMod val="75000"/>
                  </a:schemeClr>
                </a:solidFill>
              </a:rPr>
              <a:t>Rysgaard</a:t>
            </a:r>
            <a:r>
              <a:rPr lang="en-CA" sz="1200" dirty="0">
                <a:solidFill>
                  <a:schemeClr val="bg1">
                    <a:lumMod val="75000"/>
                  </a:schemeClr>
                </a:solidFill>
              </a:rPr>
              <a:t> et al. 2020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843BDBFE-0AC9-FD44-A0D9-E6272861F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79" y="2613921"/>
            <a:ext cx="4958999" cy="38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45CA-AF47-1A48-B7C0-9C9431D9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Linking atmosphere and ocean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DE39D23-5302-C845-B103-894E57C81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414" y="1600200"/>
            <a:ext cx="6209172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6D1E9-268F-FD47-AE9C-A42E499A5134}"/>
              </a:ext>
            </a:extLst>
          </p:cNvPr>
          <p:cNvSpPr txBox="1"/>
          <p:nvPr/>
        </p:nvSpPr>
        <p:spPr>
          <a:xfrm>
            <a:off x="7157224" y="6444862"/>
            <a:ext cx="1896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75000"/>
                  </a:schemeClr>
                </a:solidFill>
              </a:rPr>
              <a:t>Mortensen et al. in revision</a:t>
            </a:r>
          </a:p>
        </p:txBody>
      </p:sp>
    </p:spTree>
    <p:extLst>
      <p:ext uri="{BB962C8B-B14F-4D97-AF65-F5344CB8AC3E}">
        <p14:creationId xmlns:p14="http://schemas.microsoft.com/office/powerpoint/2010/main" val="88385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921A-CADB-F64A-9F66-7C31BE67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2"/>
                </a:solidFill>
              </a:rPr>
              <a:t>So how do we combine our forces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CB453-5FEC-B44E-96B4-4543015B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Predicting seasonal and interannual variation in atmosphere-ice-land-ocean conditions and their interaction?</a:t>
            </a:r>
            <a:endParaRPr lang="en-DK" dirty="0">
              <a:solidFill>
                <a:schemeClr val="tx2"/>
              </a:solidFill>
            </a:endParaRPr>
          </a:p>
          <a:p>
            <a:pPr lvl="0"/>
            <a:r>
              <a:rPr lang="en-GB" dirty="0">
                <a:solidFill>
                  <a:schemeClr val="tx2"/>
                </a:solidFill>
              </a:rPr>
              <a:t>Joint cruises and field campaigns to increase understanding of regional differences? </a:t>
            </a:r>
          </a:p>
          <a:p>
            <a:pPr lvl="0"/>
            <a:r>
              <a:rPr lang="en-GB" dirty="0">
                <a:solidFill>
                  <a:schemeClr val="tx2"/>
                </a:solidFill>
              </a:rPr>
              <a:t>Existing activities (e.g. BBN, TARA, GIOS, CERC, EGRIP etc) to enhance our knowledge?</a:t>
            </a:r>
          </a:p>
          <a:p>
            <a:pPr lvl="0"/>
            <a:r>
              <a:rPr lang="en-GB" dirty="0">
                <a:solidFill>
                  <a:schemeClr val="tx2"/>
                </a:solidFill>
              </a:rPr>
              <a:t>Selecting a few key parameters to measure</a:t>
            </a:r>
            <a:endParaRPr lang="en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8AD292C-DE0D-C040-82E6-F932AD0B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83" y="4308531"/>
            <a:ext cx="7342047" cy="25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4B7F40B-F6BC-CD4D-86D4-F330D58C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80" y="274978"/>
            <a:ext cx="8051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5" descr="DSC059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3" y="2057400"/>
            <a:ext cx="29384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7" descr="Marin Basis hovedstation 250310 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092200"/>
            <a:ext cx="1447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testgradient2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9988" y="0"/>
            <a:ext cx="1957122" cy="29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42" descr="DSC_00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797" y="3884948"/>
            <a:ext cx="1874837" cy="29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3" descr="DSC_005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25" y="0"/>
            <a:ext cx="27019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4" descr="DSC_007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635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3" descr="F:\63-79 Klimacenter\63 Klimacenter Nuuk\Photos &amp; Videos\# Sea Ice Campaign Kapisigdlit 2010\Peter Schmidt Mikkelsen\Select\5bDSC_61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26019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166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" descr="F:\63-79 Klimacenter\63 Klimacenter Nuuk\Photos &amp; Videos\MISCELLANEOUS (BLANDET)\100417-24 Kangiata Nunata Sermia med Martin Truffer (ThKr)\P101027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4" descr="IMG_279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959" y="5562600"/>
            <a:ext cx="270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7" descr="DSC_0022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657599"/>
            <a:ext cx="2357438" cy="15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48" descr="DSC_0085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84948"/>
            <a:ext cx="1295400" cy="16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8" descr="Untitled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8" y="5208588"/>
            <a:ext cx="2698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SERF_pool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709" y="1191772"/>
            <a:ext cx="1683182" cy="25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9431" y="1600200"/>
            <a:ext cx="18545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KNUD1028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884" y="2784475"/>
            <a:ext cx="1540116" cy="2851265"/>
          </a:xfrm>
          <a:prstGeom prst="rect">
            <a:avLst/>
          </a:prstGeom>
        </p:spPr>
      </p:pic>
      <p:pic>
        <p:nvPicPr>
          <p:cNvPr id="38" name="Picture 37" descr="LMR_panorama2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813" y="2305540"/>
            <a:ext cx="2867025" cy="1428260"/>
          </a:xfrm>
          <a:prstGeom prst="rect">
            <a:avLst/>
          </a:prstGeom>
        </p:spPr>
      </p:pic>
      <p:pic>
        <p:nvPicPr>
          <p:cNvPr id="35" name="Picture 2" descr="DSC_0024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9988" cy="10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2" descr="C:\Users\sory\Desktop\Backup_okt_2010\Søren Rysgaard\Soren_foto\Nuuk\Nuuk2010\08_20_2010\rysgaard 033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385" y="3672460"/>
            <a:ext cx="1449321" cy="19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0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50" y="1071563"/>
            <a:ext cx="5672138" cy="58134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476375" y="166688"/>
            <a:ext cx="7343775" cy="839787"/>
          </a:xfrm>
        </p:spPr>
        <p:txBody>
          <a:bodyPr/>
          <a:lstStyle/>
          <a:p>
            <a:pPr eaLnBrk="1" hangingPunct="1"/>
            <a:r>
              <a:rPr lang="da-DK" sz="3600" dirty="0">
                <a:latin typeface="Calibri" charset="0"/>
              </a:rPr>
              <a:t>Field </a:t>
            </a:r>
            <a:r>
              <a:rPr lang="da-DK" sz="3600" dirty="0" err="1">
                <a:latin typeface="Calibri" charset="0"/>
              </a:rPr>
              <a:t>campaigns</a:t>
            </a:r>
            <a:r>
              <a:rPr lang="da-DK" sz="3600" dirty="0">
                <a:latin typeface="Calibri" charset="0"/>
              </a:rPr>
              <a:t>/</a:t>
            </a:r>
            <a:r>
              <a:rPr lang="da-DK" sz="3600" dirty="0" err="1">
                <a:latin typeface="Calibri" charset="0"/>
              </a:rPr>
              <a:t>projects</a:t>
            </a:r>
            <a:r>
              <a:rPr lang="da-DK" sz="3600" dirty="0">
                <a:latin typeface="Calibri" charset="0"/>
              </a:rPr>
              <a:t> 2012-21</a:t>
            </a:r>
          </a:p>
        </p:txBody>
      </p:sp>
      <p:sp>
        <p:nvSpPr>
          <p:cNvPr id="12" name="Oval 11"/>
          <p:cNvSpPr/>
          <p:nvPr/>
        </p:nvSpPr>
        <p:spPr>
          <a:xfrm>
            <a:off x="2643868" y="3975531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2016- 2019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7100" y="1006475"/>
            <a:ext cx="2909888" cy="59404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2012: Young Sound 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ASP Start-up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campaign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- March</a:t>
            </a:r>
          </a:p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2013: 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Nuuk – 26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in Nuuk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area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SERF – 3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2014: 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Young Sound – 14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SERF – 3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Nuuk – 1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Cambridge Bay – 14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Amundsen – 5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2015: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VRS Station Nord – 18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Young Sound – 1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SERF – 3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Amundsen – 7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Green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Edge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– 2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2016: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VRS Station Nord – 5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Young Sound – 2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SERF – 7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Baffin Bay – 7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Nuuk – 9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Svalbard – 4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Other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– 7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500" b="1" dirty="0">
                <a:solidFill>
                  <a:srgbClr val="000000"/>
                </a:solidFill>
                <a:latin typeface="Calibri" charset="0"/>
              </a:rPr>
              <a:t>2017-2021:</a:t>
            </a: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VRS Station Nord – 9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Young Sound – 4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SERF – 6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Greenland Sea – 4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Nuuk – 8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Svalbard – 5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Baffin Bay – 8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DCH – 8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Other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r>
              <a:rPr lang="da-DK" sz="1000" dirty="0">
                <a:solidFill>
                  <a:srgbClr val="000000"/>
                </a:solidFill>
                <a:latin typeface="Calibri" charset="0"/>
              </a:rPr>
              <a:t> – 6 </a:t>
            </a:r>
            <a:r>
              <a:rPr lang="da-DK" sz="1000" dirty="0" err="1">
                <a:solidFill>
                  <a:srgbClr val="000000"/>
                </a:solidFill>
                <a:latin typeface="Calibri" charset="0"/>
              </a:rPr>
              <a:t>projects</a:t>
            </a:r>
            <a:endParaRPr lang="da-DK" sz="1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66995" y="4007814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2016 2017</a:t>
            </a:r>
          </a:p>
        </p:txBody>
      </p:sp>
      <p:sp>
        <p:nvSpPr>
          <p:cNvPr id="31" name="Oval 30"/>
          <p:cNvSpPr/>
          <p:nvPr/>
        </p:nvSpPr>
        <p:spPr>
          <a:xfrm>
            <a:off x="3707904" y="4797152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2012-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2021</a:t>
            </a:r>
          </a:p>
        </p:txBody>
      </p:sp>
      <p:sp>
        <p:nvSpPr>
          <p:cNvPr id="32" name="Oval 31"/>
          <p:cNvSpPr/>
          <p:nvPr/>
        </p:nvSpPr>
        <p:spPr>
          <a:xfrm>
            <a:off x="4799386" y="4222583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2016 2017</a:t>
            </a:r>
          </a:p>
        </p:txBody>
      </p:sp>
      <p:sp>
        <p:nvSpPr>
          <p:cNvPr id="33" name="Oval 32"/>
          <p:cNvSpPr/>
          <p:nvPr/>
        </p:nvSpPr>
        <p:spPr>
          <a:xfrm>
            <a:off x="2104485" y="4712354"/>
            <a:ext cx="470534" cy="4603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2013-2014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2016- 2021</a:t>
            </a:r>
          </a:p>
        </p:txBody>
      </p:sp>
      <p:sp>
        <p:nvSpPr>
          <p:cNvPr id="34" name="Oval 33"/>
          <p:cNvSpPr/>
          <p:nvPr/>
        </p:nvSpPr>
        <p:spPr>
          <a:xfrm>
            <a:off x="4221800" y="4529571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2017-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2019</a:t>
            </a:r>
          </a:p>
        </p:txBody>
      </p:sp>
      <p:sp>
        <p:nvSpPr>
          <p:cNvPr id="35" name="Oval 34"/>
          <p:cNvSpPr/>
          <p:nvPr/>
        </p:nvSpPr>
        <p:spPr>
          <a:xfrm>
            <a:off x="-28738" y="3717032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2013- 2019</a:t>
            </a:r>
          </a:p>
        </p:txBody>
      </p:sp>
      <p:sp>
        <p:nvSpPr>
          <p:cNvPr id="36" name="Oval 35"/>
          <p:cNvSpPr/>
          <p:nvPr/>
        </p:nvSpPr>
        <p:spPr>
          <a:xfrm>
            <a:off x="955209" y="2824161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2013- 2019</a:t>
            </a:r>
          </a:p>
        </p:txBody>
      </p:sp>
      <p:sp>
        <p:nvSpPr>
          <p:cNvPr id="37" name="Oval 36"/>
          <p:cNvSpPr/>
          <p:nvPr/>
        </p:nvSpPr>
        <p:spPr>
          <a:xfrm>
            <a:off x="2620263" y="2933416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2013- 2019</a:t>
            </a:r>
          </a:p>
        </p:txBody>
      </p:sp>
      <p:sp>
        <p:nvSpPr>
          <p:cNvPr id="38" name="Oval 37"/>
          <p:cNvSpPr/>
          <p:nvPr/>
        </p:nvSpPr>
        <p:spPr>
          <a:xfrm>
            <a:off x="1142030" y="3393697"/>
            <a:ext cx="373642" cy="3655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2013- 2019</a:t>
            </a:r>
          </a:p>
        </p:txBody>
      </p:sp>
      <p:sp>
        <p:nvSpPr>
          <p:cNvPr id="17" name="Oval 16"/>
          <p:cNvSpPr/>
          <p:nvPr/>
        </p:nvSpPr>
        <p:spPr>
          <a:xfrm>
            <a:off x="3467585" y="5416550"/>
            <a:ext cx="304315" cy="264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2017-2019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0AE39B-6B03-134A-9249-97F387FFDCB4}"/>
              </a:ext>
            </a:extLst>
          </p:cNvPr>
          <p:cNvSpPr/>
          <p:nvPr/>
        </p:nvSpPr>
        <p:spPr>
          <a:xfrm>
            <a:off x="2517251" y="5522305"/>
            <a:ext cx="304315" cy="264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00" dirty="0">
                <a:solidFill>
                  <a:prstClr val="white"/>
                </a:solidFill>
              </a:rPr>
              <a:t>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67C134-7DC6-9949-8BF6-19130F541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3" y="166688"/>
            <a:ext cx="983947" cy="9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4DB4-6D51-D243-8BEE-7C89FA1D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tx2"/>
                </a:solidFill>
              </a:rPr>
              <a:t>Isaaffik</a:t>
            </a:r>
            <a:r>
              <a:rPr lang="en-CA" dirty="0">
                <a:solidFill>
                  <a:schemeClr val="tx2"/>
                </a:solidFill>
              </a:rPr>
              <a:t> – the Arctic gateway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7CCD1BC-65BD-A046-B0FA-2DA15A7BA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83" y="1600200"/>
            <a:ext cx="8091634" cy="4525963"/>
          </a:xfrm>
        </p:spPr>
      </p:pic>
    </p:spTree>
    <p:extLst>
      <p:ext uri="{BB962C8B-B14F-4D97-AF65-F5344CB8AC3E}">
        <p14:creationId xmlns:p14="http://schemas.microsoft.com/office/powerpoint/2010/main" val="222950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8A14-5BC9-6947-8B9C-5BAA314A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Annual ASP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E11B3-19F9-534A-BF1B-0B909938C0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3" y="166688"/>
            <a:ext cx="983947" cy="911775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2DDB888-5C64-5E4E-A8F6-0040FEE4A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20" y="2085093"/>
            <a:ext cx="7523545" cy="4053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3E79D-69A1-CA41-8C86-2E907C4B630F}"/>
              </a:ext>
            </a:extLst>
          </p:cNvPr>
          <p:cNvSpPr txBox="1"/>
          <p:nvPr/>
        </p:nvSpPr>
        <p:spPr>
          <a:xfrm>
            <a:off x="4017832" y="1156256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Reykjavik 2019</a:t>
            </a:r>
          </a:p>
        </p:txBody>
      </p:sp>
    </p:spTree>
    <p:extLst>
      <p:ext uri="{BB962C8B-B14F-4D97-AF65-F5344CB8AC3E}">
        <p14:creationId xmlns:p14="http://schemas.microsoft.com/office/powerpoint/2010/main" val="296703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9527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500" b="1" dirty="0">
                <a:solidFill>
                  <a:schemeClr val="tx2"/>
                </a:solidFill>
              </a:rPr>
              <a:t>Main achievements</a:t>
            </a:r>
            <a:br>
              <a:rPr lang="en-US" sz="2500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endParaRPr lang="en-US" sz="2500" dirty="0"/>
          </a:p>
        </p:txBody>
      </p:sp>
      <p:pic>
        <p:nvPicPr>
          <p:cNvPr id="4" name="Picture 3" descr="Screen Shot 2017-02-08 at 10.24.13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34" y="4310591"/>
            <a:ext cx="3086066" cy="2252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5067" y="3941259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Joint publications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3667" y="468891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Joint applications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1933" y="4642370"/>
            <a:ext cx="1498010" cy="328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EBDFDEF-CE78-2746-BB8E-B0E23A0D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F1FF81-FFF3-9A4A-BC1D-ADD2EBEC05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94" y="761105"/>
            <a:ext cx="3000404" cy="21596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7F29AC-8676-A545-96FD-3D1FF011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564" y="3165769"/>
            <a:ext cx="1235727" cy="12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26C42CE1-9BF8-7A4A-9B57-B118FA0BFB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564" y="5207523"/>
            <a:ext cx="2282010" cy="1444059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0AA73F-9C4F-E04C-AE58-5618D4E541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71" y="1952468"/>
            <a:ext cx="3699701" cy="1444059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2DC82FFC-FEF5-AE4E-B5A1-0B4A4236EC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03" y="4579793"/>
            <a:ext cx="2557800" cy="391786"/>
          </a:xfrm>
          <a:prstGeom prst="rect">
            <a:avLst/>
          </a:prstGeom>
        </p:spPr>
      </p:pic>
      <p:pic>
        <p:nvPicPr>
          <p:cNvPr id="6" name="Picture 5" descr="Radar chart&#10;&#10;Description automatically generated">
            <a:extLst>
              <a:ext uri="{FF2B5EF4-FFF2-40B4-BE49-F238E27FC236}">
                <a16:creationId xmlns:a16="http://schemas.microsoft.com/office/drawing/2014/main" id="{942AC078-6FE5-B148-B361-229B73D067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78" y="3974918"/>
            <a:ext cx="1858931" cy="1992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C9038B-5C26-D84B-A87F-C7D993A492BF}"/>
              </a:ext>
            </a:extLst>
          </p:cNvPr>
          <p:cNvSpPr txBox="1"/>
          <p:nvPr/>
        </p:nvSpPr>
        <p:spPr>
          <a:xfrm>
            <a:off x="452437" y="5911925"/>
            <a:ext cx="1553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Baffin Bay North</a:t>
            </a:r>
          </a:p>
        </p:txBody>
      </p:sp>
    </p:spTree>
    <p:extLst>
      <p:ext uri="{BB962C8B-B14F-4D97-AF65-F5344CB8AC3E}">
        <p14:creationId xmlns:p14="http://schemas.microsoft.com/office/powerpoint/2010/main" val="313140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	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9989" y="1718860"/>
            <a:ext cx="2131148" cy="108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pemi\Desktop\Data\ARC Sandbjerg nov 2015\P1020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767" y="2995377"/>
            <a:ext cx="2085487" cy="1910149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8500" y="29527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500" b="1" dirty="0">
                <a:solidFill>
                  <a:schemeClr val="tx2"/>
                </a:solidFill>
              </a:rPr>
              <a:t>Main achievements</a:t>
            </a:r>
            <a:br>
              <a:rPr lang="en-US" sz="2500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Education</a:t>
            </a:r>
            <a:endParaRPr lang="en-US" sz="2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79685-F101-AF41-8896-170EA063A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742" y="1629493"/>
            <a:ext cx="3720261" cy="5138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E938AF-4616-7941-91B7-38D3407E8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199" y="4948015"/>
            <a:ext cx="2085487" cy="1699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09B8CE-57CE-D94C-90F3-1CC9A6FD4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1" y="1718860"/>
            <a:ext cx="3079488" cy="3186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5389D-7BA3-FC49-9572-138E8ED314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82" y="4948015"/>
            <a:ext cx="3079488" cy="167708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0CE772F-8EE6-E846-953A-8C3C2E5D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27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GB" sz="3600" dirty="0"/>
              <a:t>ASP field roadmap 2022-2029</a:t>
            </a:r>
          </a:p>
        </p:txBody>
      </p:sp>
      <p:cxnSp>
        <p:nvCxnSpPr>
          <p:cNvPr id="4" name="Lige pilforbindelse 3"/>
          <p:cNvCxnSpPr/>
          <p:nvPr/>
        </p:nvCxnSpPr>
        <p:spPr>
          <a:xfrm>
            <a:off x="668694" y="6310606"/>
            <a:ext cx="800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8009"/>
              </p:ext>
            </p:extLst>
          </p:nvPr>
        </p:nvGraphicFramePr>
        <p:xfrm>
          <a:off x="762000" y="1095375"/>
          <a:ext cx="7753348" cy="5143431"/>
        </p:xfrm>
        <a:graphic>
          <a:graphicData uri="http://schemas.openxmlformats.org/drawingml/2006/table">
            <a:tbl>
              <a:tblPr/>
              <a:tblGrid>
                <a:gridCol w="77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5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5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51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2022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2023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2024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2025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2026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2027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2028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2029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343" name="Lige forbindelse 29"/>
          <p:cNvCxnSpPr>
            <a:cxnSpLocks noChangeShapeType="1"/>
          </p:cNvCxnSpPr>
          <p:nvPr/>
        </p:nvCxnSpPr>
        <p:spPr bwMode="auto">
          <a:xfrm flipV="1">
            <a:off x="2310959" y="954635"/>
            <a:ext cx="0" cy="544616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7">
            <a:extLst>
              <a:ext uri="{FF2B5EF4-FFF2-40B4-BE49-F238E27FC236}">
                <a16:creationId xmlns:a16="http://schemas.microsoft.com/office/drawing/2014/main" id="{0684577F-E375-4AFA-B4E3-27B057FC5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2" y="5259676"/>
            <a:ext cx="7936850" cy="14400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Sea ice Environmental Research Facility (SERF) – Winter &amp; CMO all year</a:t>
            </a:r>
          </a:p>
        </p:txBody>
      </p:sp>
      <p:sp>
        <p:nvSpPr>
          <p:cNvPr id="3" name="Ellipse 7">
            <a:extLst>
              <a:ext uri="{FF2B5EF4-FFF2-40B4-BE49-F238E27FC236}">
                <a16:creationId xmlns:a16="http://schemas.microsoft.com/office/drawing/2014/main" id="{967E86CA-632D-4B53-B9EE-FD98BF4F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2" y="5472076"/>
            <a:ext cx="7878953" cy="14400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 Continuous field activities &amp; monitoring programs, e.g. </a:t>
            </a:r>
            <a:r>
              <a:rPr lang="en-GB" sz="600" b="1" dirty="0" err="1">
                <a:latin typeface="Calibri" pitchFamily="34" charset="0"/>
              </a:rPr>
              <a:t>Godthåbsfjord</a:t>
            </a:r>
            <a:r>
              <a:rPr lang="en-GB" sz="600" b="1" dirty="0">
                <a:latin typeface="Calibri" pitchFamily="34" charset="0"/>
              </a:rPr>
              <a:t>, Young Sund, Ella Ø, Station Nord, </a:t>
            </a:r>
            <a:r>
              <a:rPr lang="en-GB" sz="600" b="1" dirty="0" err="1">
                <a:latin typeface="Calibri" pitchFamily="34" charset="0"/>
              </a:rPr>
              <a:t>Kongsfjorden</a:t>
            </a:r>
            <a:r>
              <a:rPr lang="en-GB" sz="600" b="1" dirty="0">
                <a:latin typeface="Calibri" pitchFamily="34" charset="0"/>
              </a:rPr>
              <a:t>, </a:t>
            </a:r>
            <a:r>
              <a:rPr lang="en-GB" sz="600" b="1" dirty="0" err="1">
                <a:latin typeface="Calibri" pitchFamily="34" charset="0"/>
              </a:rPr>
              <a:t>Rijpfjorden</a:t>
            </a:r>
            <a:endParaRPr lang="en-GB" sz="600" b="1" dirty="0">
              <a:latin typeface="Calibri" pitchFamily="34" charset="0"/>
            </a:endParaRPr>
          </a:p>
        </p:txBody>
      </p:sp>
      <p:sp>
        <p:nvSpPr>
          <p:cNvPr id="5" name="Ellipse 7">
            <a:extLst>
              <a:ext uri="{FF2B5EF4-FFF2-40B4-BE49-F238E27FC236}">
                <a16:creationId xmlns:a16="http://schemas.microsoft.com/office/drawing/2014/main" id="{68CE82E4-D7C4-431D-B200-B94B0A46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158" y="4991044"/>
            <a:ext cx="6783343" cy="14400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Churchill Marine Observatory (CMO) </a:t>
            </a:r>
          </a:p>
        </p:txBody>
      </p:sp>
      <p:sp>
        <p:nvSpPr>
          <p:cNvPr id="6" name="Ellipse 7">
            <a:extLst>
              <a:ext uri="{FF2B5EF4-FFF2-40B4-BE49-F238E27FC236}">
                <a16:creationId xmlns:a16="http://schemas.microsoft.com/office/drawing/2014/main" id="{D0D42D21-D26A-4644-B4F6-BBA949B0C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4174002"/>
            <a:ext cx="5133597" cy="155789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Cambridge Bay (CHARS)</a:t>
            </a:r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6DE11655-B682-4F29-B060-B018B60B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3876970"/>
            <a:ext cx="4690631" cy="137028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Svalbard (Polar Night, ABCD, </a:t>
            </a:r>
            <a:r>
              <a:rPr lang="en-GB" sz="600" b="1" dirty="0" err="1">
                <a:solidFill>
                  <a:schemeClr val="tx1"/>
                </a:solidFill>
                <a:latin typeface="Calibri" pitchFamily="34" charset="0"/>
              </a:rPr>
              <a:t>Hausgarden</a:t>
            </a:r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Ellipse 7">
            <a:extLst>
              <a:ext uri="{FF2B5EF4-FFF2-40B4-BE49-F238E27FC236}">
                <a16:creationId xmlns:a16="http://schemas.microsoft.com/office/drawing/2014/main" id="{3BAED620-9843-497E-9697-7BC93281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004" y="4428606"/>
            <a:ext cx="3224917" cy="14400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ARCTOME</a:t>
            </a:r>
          </a:p>
        </p:txBody>
      </p:sp>
      <p:sp>
        <p:nvSpPr>
          <p:cNvPr id="10" name="Ellipse 7">
            <a:extLst>
              <a:ext uri="{FF2B5EF4-FFF2-40B4-BE49-F238E27FC236}">
                <a16:creationId xmlns:a16="http://schemas.microsoft.com/office/drawing/2014/main" id="{9838FC24-111C-4601-AAEC-2C49128D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671" y="3151742"/>
            <a:ext cx="1583006" cy="14400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NOW Baffin Bay Amundsen</a:t>
            </a:r>
          </a:p>
        </p:txBody>
      </p:sp>
      <p:sp>
        <p:nvSpPr>
          <p:cNvPr id="11" name="Ellipse 7">
            <a:extLst>
              <a:ext uri="{FF2B5EF4-FFF2-40B4-BE49-F238E27FC236}">
                <a16:creationId xmlns:a16="http://schemas.microsoft.com/office/drawing/2014/main" id="{8915ABEA-EC69-463A-9BD5-CCA9E7FE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257778"/>
            <a:ext cx="2357145" cy="151146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Greenland Sea (FRAM, </a:t>
            </a:r>
            <a:r>
              <a:rPr lang="en-GB" sz="600" b="1" dirty="0" err="1">
                <a:solidFill>
                  <a:schemeClr val="tx1"/>
                </a:solidFill>
                <a:latin typeface="Calibri" pitchFamily="34" charset="0"/>
              </a:rPr>
              <a:t>NorthGreen</a:t>
            </a:r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, 79-fjorden</a:t>
            </a:r>
          </a:p>
        </p:txBody>
      </p:sp>
      <p:sp>
        <p:nvSpPr>
          <p:cNvPr id="12" name="Ellipse 7">
            <a:extLst>
              <a:ext uri="{FF2B5EF4-FFF2-40B4-BE49-F238E27FC236}">
                <a16:creationId xmlns:a16="http://schemas.microsoft.com/office/drawing/2014/main" id="{DF87231F-B7D7-488D-82F7-26A45952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533556"/>
            <a:ext cx="3103594" cy="139473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Hudson Bay &amp; James Bay – Nelson river</a:t>
            </a:r>
          </a:p>
        </p:txBody>
      </p:sp>
      <p:sp>
        <p:nvSpPr>
          <p:cNvPr id="13" name="Ellipse 7">
            <a:extLst>
              <a:ext uri="{FF2B5EF4-FFF2-40B4-BE49-F238E27FC236}">
                <a16:creationId xmlns:a16="http://schemas.microsoft.com/office/drawing/2014/main" id="{C438319A-391E-445E-B474-533DC7E7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797661"/>
            <a:ext cx="1826889" cy="156291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Ice Stream-Marine Coupling</a:t>
            </a:r>
          </a:p>
        </p:txBody>
      </p:sp>
      <p:sp>
        <p:nvSpPr>
          <p:cNvPr id="14" name="Ellipse 7">
            <a:extLst>
              <a:ext uri="{FF2B5EF4-FFF2-40B4-BE49-F238E27FC236}">
                <a16:creationId xmlns:a16="http://schemas.microsoft.com/office/drawing/2014/main" id="{223737B2-466D-4E54-95E2-21564C29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09" y="3053434"/>
            <a:ext cx="3171655" cy="14400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 ArcticNet Annual </a:t>
            </a:r>
            <a:r>
              <a:rPr lang="en-GB" sz="600" b="1" dirty="0" err="1">
                <a:solidFill>
                  <a:schemeClr val="tx1"/>
                </a:solidFill>
                <a:latin typeface="Calibri" pitchFamily="34" charset="0"/>
              </a:rPr>
              <a:t>Exp</a:t>
            </a:r>
            <a:endParaRPr lang="en-GB" sz="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Ellipse 7">
            <a:extLst>
              <a:ext uri="{FF2B5EF4-FFF2-40B4-BE49-F238E27FC236}">
                <a16:creationId xmlns:a16="http://schemas.microsoft.com/office/drawing/2014/main" id="{5253EA39-76D5-42D7-9CFF-4D30B77C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279" y="4617708"/>
            <a:ext cx="2195553" cy="29112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 err="1">
                <a:solidFill>
                  <a:schemeClr val="tx1"/>
                </a:solidFill>
                <a:latin typeface="Calibri" pitchFamily="34" charset="0"/>
              </a:rPr>
              <a:t>RevOcean</a:t>
            </a:r>
            <a:endParaRPr lang="en-GB" sz="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Arctic-Antarctic</a:t>
            </a:r>
          </a:p>
        </p:txBody>
      </p:sp>
      <p:sp>
        <p:nvSpPr>
          <p:cNvPr id="16" name="Ellipse 7">
            <a:extLst>
              <a:ext uri="{FF2B5EF4-FFF2-40B4-BE49-F238E27FC236}">
                <a16:creationId xmlns:a16="http://schemas.microsoft.com/office/drawing/2014/main" id="{076364D7-FE1D-4890-AF5E-7EC5C894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91" y="3583870"/>
            <a:ext cx="1583006" cy="14400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Müllers ice cap</a:t>
            </a:r>
          </a:p>
        </p:txBody>
      </p:sp>
      <p:sp>
        <p:nvSpPr>
          <p:cNvPr id="17" name="Ellipse 7">
            <a:extLst>
              <a:ext uri="{FF2B5EF4-FFF2-40B4-BE49-F238E27FC236}">
                <a16:creationId xmlns:a16="http://schemas.microsoft.com/office/drawing/2014/main" id="{CD71F00F-9F76-4107-9F6C-E811DB94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751" y="4446940"/>
            <a:ext cx="627634" cy="483452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 err="1">
                <a:latin typeface="Calibri" pitchFamily="34" charset="0"/>
              </a:rPr>
              <a:t>Knud</a:t>
            </a:r>
            <a:r>
              <a:rPr lang="en-GB" sz="600" b="1" dirty="0">
                <a:latin typeface="Calibri" pitchFamily="34" charset="0"/>
              </a:rPr>
              <a:t> Rasmussen east-west Greenland</a:t>
            </a: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09F0DE87-51E1-4D4D-82C5-488DC40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13" y="6400800"/>
            <a:ext cx="830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900" dirty="0">
                <a:latin typeface="Calibri" pitchFamily="34" charset="0"/>
              </a:rPr>
              <a:t>04-Nov-2020</a:t>
            </a:r>
          </a:p>
        </p:txBody>
      </p:sp>
      <p:sp>
        <p:nvSpPr>
          <p:cNvPr id="23" name="Ellipse 7">
            <a:extLst>
              <a:ext uri="{FF2B5EF4-FFF2-40B4-BE49-F238E27FC236}">
                <a16:creationId xmlns:a16="http://schemas.microsoft.com/office/drawing/2014/main" id="{709F3128-BE06-A644-9D87-75B19E70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501" y="1918129"/>
            <a:ext cx="627634" cy="14400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 err="1">
                <a:latin typeface="Calibri" pitchFamily="34" charset="0"/>
              </a:rPr>
              <a:t>Upernavik</a:t>
            </a:r>
            <a:endParaRPr lang="en-GB" sz="600" b="1" dirty="0">
              <a:latin typeface="Calibri" pitchFamily="34" charset="0"/>
            </a:endParaRPr>
          </a:p>
        </p:txBody>
      </p:sp>
      <p:sp>
        <p:nvSpPr>
          <p:cNvPr id="24" name="Ellipse 7">
            <a:extLst>
              <a:ext uri="{FF2B5EF4-FFF2-40B4-BE49-F238E27FC236}">
                <a16:creationId xmlns:a16="http://schemas.microsoft.com/office/drawing/2014/main" id="{1D459EB1-9338-754D-9138-3D2B5EFC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119" y="1573405"/>
            <a:ext cx="627634" cy="272923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Axel Heilberg Island</a:t>
            </a:r>
          </a:p>
        </p:txBody>
      </p:sp>
      <p:sp>
        <p:nvSpPr>
          <p:cNvPr id="25" name="Ellipse 7">
            <a:extLst>
              <a:ext uri="{FF2B5EF4-FFF2-40B4-BE49-F238E27FC236}">
                <a16:creationId xmlns:a16="http://schemas.microsoft.com/office/drawing/2014/main" id="{3E9CB152-F60A-0E4E-9D8A-781FF160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87" y="1924614"/>
            <a:ext cx="627634" cy="241548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 err="1">
                <a:latin typeface="Calibri" pitchFamily="34" charset="0"/>
              </a:rPr>
              <a:t>ARTofMelt</a:t>
            </a:r>
            <a:r>
              <a:rPr lang="en-GB" sz="600" b="1" dirty="0">
                <a:latin typeface="Calibri" pitchFamily="34" charset="0"/>
              </a:rPr>
              <a:t>- Arctic Ocean</a:t>
            </a:r>
          </a:p>
        </p:txBody>
      </p:sp>
      <p:sp>
        <p:nvSpPr>
          <p:cNvPr id="27" name="Ellipse 7">
            <a:extLst>
              <a:ext uri="{FF2B5EF4-FFF2-40B4-BE49-F238E27FC236}">
                <a16:creationId xmlns:a16="http://schemas.microsoft.com/office/drawing/2014/main" id="{A36C7E63-2611-864E-AD2D-8B7DD43A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319" y="1174559"/>
            <a:ext cx="4282606" cy="155789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Greenland National park – air-land-ocean campaigns</a:t>
            </a:r>
          </a:p>
        </p:txBody>
      </p:sp>
      <p:sp>
        <p:nvSpPr>
          <p:cNvPr id="28" name="Ellipse 7">
            <a:extLst>
              <a:ext uri="{FF2B5EF4-FFF2-40B4-BE49-F238E27FC236}">
                <a16:creationId xmlns:a16="http://schemas.microsoft.com/office/drawing/2014/main" id="{37DD62FE-5DE2-AF4C-9823-ED59618A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568" y="1396848"/>
            <a:ext cx="4282606" cy="155789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Greenland Integrated Observing System (GIOS)</a:t>
            </a:r>
          </a:p>
        </p:txBody>
      </p:sp>
      <p:sp>
        <p:nvSpPr>
          <p:cNvPr id="29" name="Ellipse 7">
            <a:extLst>
              <a:ext uri="{FF2B5EF4-FFF2-40B4-BE49-F238E27FC236}">
                <a16:creationId xmlns:a16="http://schemas.microsoft.com/office/drawing/2014/main" id="{87F8B9D5-DEEE-B442-B3D1-A4E5E717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140" y="3369332"/>
            <a:ext cx="1427633" cy="18194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 err="1">
                <a:latin typeface="Calibri" pitchFamily="34" charset="0"/>
              </a:rPr>
              <a:t>iClimate</a:t>
            </a:r>
            <a:r>
              <a:rPr lang="en-GB" sz="600" b="1" dirty="0">
                <a:latin typeface="Calibri" pitchFamily="34" charset="0"/>
              </a:rPr>
              <a:t> idea – St Nord </a:t>
            </a:r>
          </a:p>
        </p:txBody>
      </p:sp>
      <p:sp>
        <p:nvSpPr>
          <p:cNvPr id="30" name="Ellipse 7">
            <a:extLst>
              <a:ext uri="{FF2B5EF4-FFF2-40B4-BE49-F238E27FC236}">
                <a16:creationId xmlns:a16="http://schemas.microsoft.com/office/drawing/2014/main" id="{70CE7232-A642-8743-BFB6-A9E28DFD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15" y="4507592"/>
            <a:ext cx="627634" cy="483452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 err="1">
                <a:latin typeface="Calibri" pitchFamily="34" charset="0"/>
              </a:rPr>
              <a:t>Knud</a:t>
            </a:r>
            <a:r>
              <a:rPr lang="en-GB" sz="600" b="1" dirty="0">
                <a:latin typeface="Calibri" pitchFamily="34" charset="0"/>
              </a:rPr>
              <a:t> Rasmussen east-west Greenland</a:t>
            </a:r>
          </a:p>
        </p:txBody>
      </p:sp>
      <p:sp>
        <p:nvSpPr>
          <p:cNvPr id="31" name="Ellipse 7">
            <a:extLst>
              <a:ext uri="{FF2B5EF4-FFF2-40B4-BE49-F238E27FC236}">
                <a16:creationId xmlns:a16="http://schemas.microsoft.com/office/drawing/2014/main" id="{5B907FC4-B72E-2842-81BC-D5AA1FFC2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005" y="1651452"/>
            <a:ext cx="2066073" cy="193160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Lincoln Sea – Amundsen Refuge Arctic </a:t>
            </a:r>
          </a:p>
        </p:txBody>
      </p:sp>
      <p:sp>
        <p:nvSpPr>
          <p:cNvPr id="32" name="Ellipse 7">
            <a:extLst>
              <a:ext uri="{FF2B5EF4-FFF2-40B4-BE49-F238E27FC236}">
                <a16:creationId xmlns:a16="http://schemas.microsoft.com/office/drawing/2014/main" id="{404AE670-F68F-5542-99C8-40F5F932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462" y="2728199"/>
            <a:ext cx="5331068" cy="178713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  <a:latin typeface="Calibri" pitchFamily="34" charset="0"/>
              </a:rPr>
              <a:t> NOW – CERC &amp; CFI UM</a:t>
            </a:r>
          </a:p>
        </p:txBody>
      </p:sp>
      <p:sp>
        <p:nvSpPr>
          <p:cNvPr id="33" name="Ellipse 7">
            <a:extLst>
              <a:ext uri="{FF2B5EF4-FFF2-40B4-BE49-F238E27FC236}">
                <a16:creationId xmlns:a16="http://schemas.microsoft.com/office/drawing/2014/main" id="{A6CCFD72-AE97-FA4A-B3C6-695CA660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294" y="3381468"/>
            <a:ext cx="627634" cy="290994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East Greenland ECOTIP</a:t>
            </a:r>
          </a:p>
        </p:txBody>
      </p:sp>
      <p:sp>
        <p:nvSpPr>
          <p:cNvPr id="34" name="Ellipse 7">
            <a:extLst>
              <a:ext uri="{FF2B5EF4-FFF2-40B4-BE49-F238E27FC236}">
                <a16:creationId xmlns:a16="http://schemas.microsoft.com/office/drawing/2014/main" id="{04F78AFD-7F6E-1844-B91B-0BDBA146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558" y="2694499"/>
            <a:ext cx="627634" cy="337155"/>
          </a:xfrm>
          <a:prstGeom prst="ellipse">
            <a:avLst/>
          </a:prstGeom>
          <a:solidFill>
            <a:schemeClr val="bg1"/>
          </a:solidFill>
          <a:ln w="12700" cmpd="sng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600" b="1" dirty="0">
                <a:latin typeface="Calibri" pitchFamily="34" charset="0"/>
              </a:rPr>
              <a:t>MEBO Vest Greenland</a:t>
            </a:r>
          </a:p>
        </p:txBody>
      </p:sp>
    </p:spTree>
    <p:extLst>
      <p:ext uri="{BB962C8B-B14F-4D97-AF65-F5344CB8AC3E}">
        <p14:creationId xmlns:p14="http://schemas.microsoft.com/office/powerpoint/2010/main" val="265422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531</Words>
  <Application>Microsoft Macintosh PowerPoint</Application>
  <PresentationFormat>On-screen Show (4:3)</PresentationFormat>
  <Paragraphs>120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Arctic Science Partnership</vt:lpstr>
      <vt:lpstr>PowerPoint Presentation</vt:lpstr>
      <vt:lpstr>PowerPoint Presentation</vt:lpstr>
      <vt:lpstr>Field campaigns/projects 2012-21</vt:lpstr>
      <vt:lpstr>Isaaffik – the Arctic gateway</vt:lpstr>
      <vt:lpstr>Annual ASP meetings</vt:lpstr>
      <vt:lpstr>Main achievements Research </vt:lpstr>
      <vt:lpstr>Main achievements Education</vt:lpstr>
      <vt:lpstr>ASP field roadmap 2022-2029</vt:lpstr>
      <vt:lpstr>The idea behind a large regional cruise and field campaign activity </vt:lpstr>
      <vt:lpstr>The idea behind a large regional cruise and field campaign activity </vt:lpstr>
      <vt:lpstr>Linking atmosphere and ocean</vt:lpstr>
      <vt:lpstr>So how do we combine our forces on: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 roadmap 2012-2021</dc:title>
  <dc:creator>Soren Rysgaard</dc:creator>
  <cp:lastModifiedBy>Søren Rysgaard</cp:lastModifiedBy>
  <cp:revision>59</cp:revision>
  <dcterms:created xsi:type="dcterms:W3CDTF">2015-12-06T19:08:46Z</dcterms:created>
  <dcterms:modified xsi:type="dcterms:W3CDTF">2022-01-27T17:26:50Z</dcterms:modified>
</cp:coreProperties>
</file>